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4" r:id="rId3"/>
    <p:sldId id="28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92" autoAdjust="0"/>
    <p:restoredTop sz="94660"/>
  </p:normalViewPr>
  <p:slideViewPr>
    <p:cSldViewPr snapToGrid="0">
      <p:cViewPr varScale="1">
        <p:scale>
          <a:sx n="105" d="100"/>
          <a:sy n="105" d="100"/>
        </p:scale>
        <p:origin x="208"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shbynonprofit.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73222" y="-214384"/>
            <a:ext cx="11428310" cy="1680134"/>
          </a:xfrm>
        </p:spPr>
        <p:txBody>
          <a:bodyPr anchor="b">
            <a:normAutofit/>
          </a:bodyPr>
          <a:lstStyle/>
          <a:p>
            <a:pPr algn="l"/>
            <a:r>
              <a:rPr lang="en-US" sz="3600" dirty="0">
                <a:latin typeface="+mn-lt"/>
                <a:cs typeface="Calibri Light"/>
              </a:rPr>
              <a:t>Ashby Family LEAD &amp; Engagement Services</a:t>
            </a:r>
            <a:endParaRPr lang="en-US" sz="3600" dirty="0">
              <a:latin typeface="+mn-lt"/>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blue circle with white text and a heart with hands&#10;&#10;Description automatically generated">
            <a:extLst>
              <a:ext uri="{FF2B5EF4-FFF2-40B4-BE49-F238E27FC236}">
                <a16:creationId xmlns:a16="http://schemas.microsoft.com/office/drawing/2014/main" id="{322B30D4-7177-40CB-CE9B-3FFC6EB69D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9295" y="3429000"/>
            <a:ext cx="3069012" cy="3069012"/>
          </a:xfrm>
          <a:prstGeom prst="rect">
            <a:avLst/>
          </a:prstGeom>
        </p:spPr>
      </p:pic>
      <p:sp>
        <p:nvSpPr>
          <p:cNvPr id="4" name="TextBox 3">
            <a:extLst>
              <a:ext uri="{FF2B5EF4-FFF2-40B4-BE49-F238E27FC236}">
                <a16:creationId xmlns:a16="http://schemas.microsoft.com/office/drawing/2014/main" id="{73AC4201-4100-DAFC-E20C-A02D36CE13FC}"/>
              </a:ext>
            </a:extLst>
          </p:cNvPr>
          <p:cNvSpPr txBox="1"/>
          <p:nvPr/>
        </p:nvSpPr>
        <p:spPr>
          <a:xfrm>
            <a:off x="530447" y="2091433"/>
            <a:ext cx="7202886" cy="3970318"/>
          </a:xfrm>
          <a:prstGeom prst="rect">
            <a:avLst/>
          </a:prstGeom>
          <a:noFill/>
        </p:spPr>
        <p:txBody>
          <a:bodyPr wrap="square" rtlCol="0">
            <a:spAutoFit/>
          </a:bodyPr>
          <a:lstStyle/>
          <a:p>
            <a:r>
              <a:rPr lang="en-US" dirty="0"/>
              <a:t>BIPOC led non-profit organization </a:t>
            </a:r>
          </a:p>
          <a:p>
            <a:r>
              <a:rPr lang="en-US" dirty="0"/>
              <a:t>We provide individualized care, educational &amp; social programs and services for Adults with Intellectual &amp; Developmental Disabilities that reside in Clark &amp; Cowlitz Counties.</a:t>
            </a:r>
          </a:p>
          <a:p>
            <a:endParaRPr lang="en-US" dirty="0"/>
          </a:p>
          <a:p>
            <a:endParaRPr lang="en-US" i="1" dirty="0"/>
          </a:p>
          <a:p>
            <a:endParaRPr lang="en-US" i="1" dirty="0"/>
          </a:p>
          <a:p>
            <a:endParaRPr lang="en-US" i="1" dirty="0"/>
          </a:p>
          <a:p>
            <a:endParaRPr lang="en-US" i="1" dirty="0"/>
          </a:p>
          <a:p>
            <a:r>
              <a:rPr lang="en-US" i="1" dirty="0"/>
              <a:t>Our organization is dedicated to serving the needs of our Individuals in an inclusive &amp; culturally responsive manner. We recognize the importance of centering the voice and lived experiences of historically unserved and underserved communities.  We foster an inclusive environment where we want everyone to feel welcome, included, respected and valued. </a:t>
            </a:r>
          </a:p>
        </p:txBody>
      </p:sp>
    </p:spTree>
    <p:extLst>
      <p:ext uri="{BB962C8B-B14F-4D97-AF65-F5344CB8AC3E}">
        <p14:creationId xmlns:p14="http://schemas.microsoft.com/office/powerpoint/2010/main" val="329104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35930" y="-100547"/>
            <a:ext cx="10966750" cy="799382"/>
          </a:xfrm>
        </p:spPr>
        <p:txBody>
          <a:bodyPr anchor="b">
            <a:normAutofit/>
          </a:bodyPr>
          <a:lstStyle/>
          <a:p>
            <a:pPr algn="l"/>
            <a:r>
              <a:rPr lang="en-US" sz="3200" dirty="0">
                <a:latin typeface="+mn-lt"/>
                <a:cs typeface="Calibri Light"/>
              </a:rPr>
              <a:t>Ashby Family LEAD &amp; Engagement Programming &amp; Services</a:t>
            </a:r>
            <a:endParaRPr lang="en-US" sz="3200" dirty="0">
              <a:latin typeface="+mn-lt"/>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1E11674-BD5A-6BEC-A52B-F7469A37DD45}"/>
              </a:ext>
            </a:extLst>
          </p:cNvPr>
          <p:cNvSpPr txBox="1"/>
          <p:nvPr/>
        </p:nvSpPr>
        <p:spPr>
          <a:xfrm>
            <a:off x="462222" y="799382"/>
            <a:ext cx="11248749"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endParaRPr lang="en-US" sz="2200" b="0" i="0" dirty="0">
              <a:solidFill>
                <a:srgbClr val="000000"/>
              </a:solidFill>
              <a:effectLst/>
            </a:endParaRPr>
          </a:p>
          <a:p>
            <a:r>
              <a:rPr lang="en-US" dirty="0">
                <a:latin typeface="Comic Sans MS"/>
                <a:cs typeface="Calibri"/>
              </a:rPr>
              <a:t>	</a:t>
            </a:r>
          </a:p>
          <a:p>
            <a:endParaRPr lang="en-US" dirty="0">
              <a:cs typeface="Calibri"/>
            </a:endParaRPr>
          </a:p>
        </p:txBody>
      </p:sp>
      <p:sp>
        <p:nvSpPr>
          <p:cNvPr id="4" name="TextBox 3">
            <a:extLst>
              <a:ext uri="{FF2B5EF4-FFF2-40B4-BE49-F238E27FC236}">
                <a16:creationId xmlns:a16="http://schemas.microsoft.com/office/drawing/2014/main" id="{7F3D946D-2B43-567A-9F63-AB08FE5BD14F}"/>
              </a:ext>
            </a:extLst>
          </p:cNvPr>
          <p:cNvSpPr txBox="1"/>
          <p:nvPr/>
        </p:nvSpPr>
        <p:spPr>
          <a:xfrm>
            <a:off x="802250" y="1324518"/>
            <a:ext cx="9938901" cy="2708434"/>
          </a:xfrm>
          <a:prstGeom prst="rect">
            <a:avLst/>
          </a:prstGeom>
          <a:noFill/>
        </p:spPr>
        <p:txBody>
          <a:bodyPr wrap="square" rtlCol="0">
            <a:spAutoFit/>
          </a:bodyPr>
          <a:lstStyle/>
          <a:p>
            <a:r>
              <a:rPr lang="en-US" b="1" dirty="0"/>
              <a:t>LEAD &amp; Mentorship Program</a:t>
            </a:r>
          </a:p>
          <a:p>
            <a:r>
              <a:rPr lang="en-US" sz="1400" dirty="0"/>
              <a:t>Dan Thompson Memorial Grant</a:t>
            </a:r>
          </a:p>
          <a:p>
            <a:r>
              <a:rPr lang="en-US" sz="1600" dirty="0"/>
              <a:t>Adults increase awareness, access, &amp; use of Community Resources, Academic Success, Health &amp; Wellness, Financial Wellness, Time Management, &amp; Cultural Awareness.  We will be building out our programming to include Employment Exploration &amp; Preparation (</a:t>
            </a:r>
            <a:r>
              <a:rPr lang="en-US" sz="1600" dirty="0" err="1"/>
              <a:t>tbd</a:t>
            </a:r>
            <a:r>
              <a:rPr lang="en-US" sz="1600" dirty="0"/>
              <a:t> -Supportive Employment.</a:t>
            </a:r>
          </a:p>
          <a:p>
            <a:r>
              <a:rPr lang="en-US" u="sng" dirty="0"/>
              <a:t>To date: </a:t>
            </a:r>
          </a:p>
          <a:p>
            <a:r>
              <a:rPr lang="en-US" dirty="0"/>
              <a:t> 9 mentors, 37 participants, 6 cohorts</a:t>
            </a:r>
          </a:p>
          <a:p>
            <a:r>
              <a:rPr lang="en-US" dirty="0"/>
              <a:t>Offering our next cohort in January, 2024. Next cohort’s are</a:t>
            </a:r>
            <a:r>
              <a:rPr lang="en-US" sz="1800" dirty="0"/>
              <a:t> March, 2024 &amp;amp; May, 2024- August, 2024.</a:t>
            </a:r>
            <a:endParaRPr lang="en-US" dirty="0"/>
          </a:p>
          <a:p>
            <a:endParaRPr lang="en-US" dirty="0"/>
          </a:p>
        </p:txBody>
      </p:sp>
      <p:sp>
        <p:nvSpPr>
          <p:cNvPr id="7" name="TextBox 6">
            <a:extLst>
              <a:ext uri="{FF2B5EF4-FFF2-40B4-BE49-F238E27FC236}">
                <a16:creationId xmlns:a16="http://schemas.microsoft.com/office/drawing/2014/main" id="{D5E48F5A-BB77-CE63-5B03-0B39D2364265}"/>
              </a:ext>
            </a:extLst>
          </p:cNvPr>
          <p:cNvSpPr txBox="1"/>
          <p:nvPr/>
        </p:nvSpPr>
        <p:spPr>
          <a:xfrm>
            <a:off x="833073" y="4137425"/>
            <a:ext cx="9196492" cy="2462213"/>
          </a:xfrm>
          <a:prstGeom prst="rect">
            <a:avLst/>
          </a:prstGeom>
          <a:noFill/>
        </p:spPr>
        <p:txBody>
          <a:bodyPr wrap="none" rtlCol="0">
            <a:spAutoFit/>
          </a:bodyPr>
          <a:lstStyle/>
          <a:p>
            <a:r>
              <a:rPr lang="en-US" b="1" dirty="0"/>
              <a:t>Benefit Resource &amp; Connection Hub</a:t>
            </a:r>
          </a:p>
          <a:p>
            <a:r>
              <a:rPr lang="en-US" sz="1400" dirty="0"/>
              <a:t>SW Community Foundation Social Justice Award</a:t>
            </a:r>
          </a:p>
          <a:p>
            <a:r>
              <a:rPr lang="en-US" u="sng" dirty="0"/>
              <a:t>To date:</a:t>
            </a:r>
          </a:p>
          <a:p>
            <a:pPr marL="285750" indent="-285750">
              <a:buFont typeface="Arial" panose="020B0604020202020204" pitchFamily="34" charset="0"/>
              <a:buChar char="•"/>
            </a:pPr>
            <a:r>
              <a:rPr lang="en-US" sz="1600" dirty="0"/>
              <a:t>Focus Groups – Oct/Apr – determine needs of BIPOC families &amp; connect with resources</a:t>
            </a:r>
          </a:p>
          <a:p>
            <a:pPr marL="285750" indent="-285750">
              <a:buFont typeface="Arial" panose="020B0604020202020204" pitchFamily="34" charset="0"/>
              <a:buChar char="•"/>
            </a:pPr>
            <a:r>
              <a:rPr lang="en-US" sz="1600" dirty="0"/>
              <a:t>Emergency grant funding; assistance with internet, utility bills, hygiene needs, emergency transportation </a:t>
            </a:r>
          </a:p>
          <a:p>
            <a:pPr marL="285750" indent="-285750">
              <a:buFont typeface="Arial" panose="020B0604020202020204" pitchFamily="34" charset="0"/>
              <a:buChar char="•"/>
            </a:pPr>
            <a:r>
              <a:rPr lang="en-US" sz="1600" dirty="0"/>
              <a:t>Access to technology for Tele-health, Tele-counseling, communication</a:t>
            </a:r>
          </a:p>
          <a:p>
            <a:pPr marL="285750" indent="-285750">
              <a:buFont typeface="Arial" panose="020B0604020202020204" pitchFamily="34" charset="0"/>
              <a:buChar char="•"/>
            </a:pPr>
            <a:r>
              <a:rPr lang="en-US" sz="1600" dirty="0"/>
              <a:t>Connect to mental health services</a:t>
            </a:r>
          </a:p>
          <a:p>
            <a:pPr marL="285750" indent="-285750">
              <a:buFont typeface="Arial" panose="020B0604020202020204" pitchFamily="34" charset="0"/>
              <a:buChar char="•"/>
            </a:pPr>
            <a:r>
              <a:rPr lang="en-US" sz="1600" dirty="0"/>
              <a:t>Scholarships: trombone lessons &amp; </a:t>
            </a:r>
            <a:r>
              <a:rPr lang="en-US" sz="1600" dirty="0" err="1"/>
              <a:t>Firstenburg</a:t>
            </a:r>
            <a:r>
              <a:rPr lang="en-US" sz="1600" dirty="0"/>
              <a:t> Center</a:t>
            </a:r>
          </a:p>
          <a:p>
            <a:endParaRPr lang="en-US" dirty="0"/>
          </a:p>
        </p:txBody>
      </p:sp>
    </p:spTree>
    <p:extLst>
      <p:ext uri="{BB962C8B-B14F-4D97-AF65-F5344CB8AC3E}">
        <p14:creationId xmlns:p14="http://schemas.microsoft.com/office/powerpoint/2010/main" val="189727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74279" y="-31806"/>
            <a:ext cx="10966750" cy="799382"/>
          </a:xfrm>
        </p:spPr>
        <p:txBody>
          <a:bodyPr anchor="b">
            <a:normAutofit/>
          </a:bodyPr>
          <a:lstStyle/>
          <a:p>
            <a:pPr algn="l"/>
            <a:r>
              <a:rPr lang="en-US" sz="3200" dirty="0">
                <a:latin typeface="+mn-lt"/>
                <a:cs typeface="Calibri Light"/>
              </a:rPr>
              <a:t>Ashby Family LEAD &amp; Engagement Services</a:t>
            </a:r>
            <a:endParaRPr lang="en-US" sz="3200" dirty="0">
              <a:latin typeface="+mn-lt"/>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blue circle with white text and a heart with hands&#10;&#10;Description automatically generated">
            <a:extLst>
              <a:ext uri="{FF2B5EF4-FFF2-40B4-BE49-F238E27FC236}">
                <a16:creationId xmlns:a16="http://schemas.microsoft.com/office/drawing/2014/main" id="{55EECEA3-AB29-AF19-64DF-DCBB89122C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6601" y="4487864"/>
            <a:ext cx="2270965" cy="2270965"/>
          </a:xfrm>
          <a:prstGeom prst="rect">
            <a:avLst/>
          </a:prstGeom>
        </p:spPr>
      </p:pic>
      <p:sp>
        <p:nvSpPr>
          <p:cNvPr id="7" name="TextBox 6">
            <a:extLst>
              <a:ext uri="{FF2B5EF4-FFF2-40B4-BE49-F238E27FC236}">
                <a16:creationId xmlns:a16="http://schemas.microsoft.com/office/drawing/2014/main" id="{2DD80E14-711F-EC6C-A15A-7C08B10F4303}"/>
              </a:ext>
            </a:extLst>
          </p:cNvPr>
          <p:cNvSpPr txBox="1"/>
          <p:nvPr/>
        </p:nvSpPr>
        <p:spPr>
          <a:xfrm>
            <a:off x="5483839" y="5874286"/>
            <a:ext cx="6098582" cy="646331"/>
          </a:xfrm>
          <a:prstGeom prst="rect">
            <a:avLst/>
          </a:prstGeom>
          <a:noFill/>
        </p:spPr>
        <p:txBody>
          <a:bodyPr wrap="square">
            <a:spAutoFit/>
          </a:bodyPr>
          <a:lstStyle/>
          <a:p>
            <a:pPr lvl="2"/>
            <a:r>
              <a:rPr lang="en-US" kern="100" dirty="0">
                <a:effectLst/>
                <a:latin typeface="Calibri" panose="020F0502020204030204" pitchFamily="34" charset="0"/>
                <a:ea typeface="Calibri" panose="020F0502020204030204" pitchFamily="34" charset="0"/>
                <a:cs typeface="Times New Roman" panose="02020603050405020304" pitchFamily="18" charset="0"/>
                <a:hlinkClick r:id="rId3"/>
              </a:rPr>
              <a:t>https://www.ashbynonprofit.org/</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2"/>
            <a:r>
              <a:rPr lang="en-US" kern="100" dirty="0">
                <a:latin typeface="Calibri" panose="020F0502020204030204" pitchFamily="34" charset="0"/>
                <a:ea typeface="Calibri" panose="020F0502020204030204" pitchFamily="34" charset="0"/>
                <a:cs typeface="Times New Roman" panose="02020603050405020304" pitchFamily="18" charset="0"/>
              </a:rPr>
              <a:t>Phone: 360-729-7020</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52E5487A-1947-03AD-7D8F-AE634B9F3AD7}"/>
              </a:ext>
            </a:extLst>
          </p:cNvPr>
          <p:cNvSpPr txBox="1"/>
          <p:nvPr/>
        </p:nvSpPr>
        <p:spPr>
          <a:xfrm>
            <a:off x="395245" y="991126"/>
            <a:ext cx="3880509" cy="738664"/>
          </a:xfrm>
          <a:prstGeom prst="rect">
            <a:avLst/>
          </a:prstGeom>
          <a:noFill/>
        </p:spPr>
        <p:txBody>
          <a:bodyPr wrap="square" rtlCol="0">
            <a:spAutoFit/>
          </a:bodyPr>
          <a:lstStyle/>
          <a:p>
            <a:r>
              <a:rPr lang="en-US" sz="2400" b="1" dirty="0">
                <a:latin typeface="Comic Sans MS"/>
              </a:rPr>
              <a:t>Contact Us!</a:t>
            </a:r>
          </a:p>
          <a:p>
            <a:endParaRPr lang="en-US" dirty="0"/>
          </a:p>
        </p:txBody>
      </p:sp>
      <p:sp>
        <p:nvSpPr>
          <p:cNvPr id="5" name="TextBox 4">
            <a:extLst>
              <a:ext uri="{FF2B5EF4-FFF2-40B4-BE49-F238E27FC236}">
                <a16:creationId xmlns:a16="http://schemas.microsoft.com/office/drawing/2014/main" id="{E441943D-1EEF-57DD-5F8D-CD43E39C0E59}"/>
              </a:ext>
            </a:extLst>
          </p:cNvPr>
          <p:cNvSpPr txBox="1"/>
          <p:nvPr/>
        </p:nvSpPr>
        <p:spPr>
          <a:xfrm>
            <a:off x="5350738" y="2844185"/>
            <a:ext cx="7236507" cy="1200329"/>
          </a:xfrm>
          <a:prstGeom prst="rect">
            <a:avLst/>
          </a:prstGeom>
          <a:noFill/>
        </p:spPr>
        <p:txBody>
          <a:bodyPr wrap="square">
            <a:spAutoFit/>
          </a:bodyPr>
          <a:lstStyle/>
          <a:p>
            <a:pPr marR="0" lvl="1">
              <a:spcBef>
                <a:spcPts val="0"/>
              </a:spcBef>
              <a:spcAft>
                <a:spcPts val="0"/>
              </a:spcAft>
            </a:pPr>
            <a:r>
              <a:rPr lang="en-US" sz="1800" b="1" u="sng" kern="100" dirty="0">
                <a:effectLst/>
                <a:latin typeface="Calibri" panose="020F0502020204030204" pitchFamily="34" charset="0"/>
                <a:ea typeface="Calibri" panose="020F0502020204030204" pitchFamily="34" charset="0"/>
                <a:cs typeface="Times New Roman" panose="02020603050405020304" pitchFamily="18" charset="0"/>
              </a:rPr>
              <a:t>Office Locations:</a:t>
            </a:r>
          </a:p>
          <a:p>
            <a:pPr marR="0" lvl="1">
              <a:spcBef>
                <a:spcPts val="0"/>
              </a:spcBef>
              <a:spcAft>
                <a:spcPts val="0"/>
              </a:spcAft>
            </a:pPr>
            <a:r>
              <a:rPr lang="en-US" b="1" kern="100">
                <a:latin typeface="Calibri" panose="020F0502020204030204" pitchFamily="34" charset="0"/>
                <a:ea typeface="Calibri" panose="020F0502020204030204" pitchFamily="34" charset="0"/>
                <a:cs typeface="Times New Roman" panose="02020603050405020304" pitchFamily="18" charset="0"/>
              </a:rPr>
              <a:t>5131 </a:t>
            </a:r>
            <a:r>
              <a:rPr lang="en-US" b="1" kern="100" dirty="0">
                <a:latin typeface="Calibri" panose="020F0502020204030204" pitchFamily="34" charset="0"/>
                <a:ea typeface="Calibri" panose="020F0502020204030204" pitchFamily="34" charset="0"/>
                <a:cs typeface="Times New Roman" panose="02020603050405020304" pitchFamily="18" charset="0"/>
              </a:rPr>
              <a:t>NE 94</a:t>
            </a:r>
            <a:r>
              <a:rPr lang="en-US" b="1" kern="100" baseline="30000" dirty="0">
                <a:latin typeface="Calibri" panose="020F0502020204030204" pitchFamily="34" charset="0"/>
                <a:ea typeface="Calibri" panose="020F0502020204030204" pitchFamily="34" charset="0"/>
                <a:cs typeface="Times New Roman" panose="02020603050405020304" pitchFamily="18" charset="0"/>
              </a:rPr>
              <a:t>th</a:t>
            </a:r>
            <a:r>
              <a:rPr lang="en-US" b="1" kern="100" dirty="0">
                <a:latin typeface="Calibri" panose="020F0502020204030204" pitchFamily="34" charset="0"/>
                <a:ea typeface="Calibri" panose="020F0502020204030204" pitchFamily="34" charset="0"/>
                <a:cs typeface="Times New Roman" panose="02020603050405020304" pitchFamily="18" charset="0"/>
              </a:rPr>
              <a:t> Avenue, Suite A, Vancouver WA 98662</a:t>
            </a:r>
          </a:p>
          <a:p>
            <a:pPr lvl="1"/>
            <a:r>
              <a:rPr lang="en-US" sz="1800" kern="100" dirty="0">
                <a:effectLst/>
                <a:latin typeface="Calibri" panose="020F0502020204030204" pitchFamily="34" charset="0"/>
                <a:ea typeface="Calibri" panose="020F0502020204030204" pitchFamily="34" charset="0"/>
                <a:cs typeface="Times New Roman" panose="02020603050405020304" pitchFamily="18" charset="0"/>
              </a:rPr>
              <a:t>5107 E. Fourth Plain Blvd, Suite 109, Vancouver WA 98661</a:t>
            </a:r>
          </a:p>
          <a:p>
            <a:pPr marR="0" lvl="1">
              <a:spcBef>
                <a:spcPts val="0"/>
              </a:spcBef>
              <a:spcAft>
                <a:spcPts val="0"/>
              </a:spcAft>
            </a:pPr>
            <a:endParaRPr lang="en-US" dirty="0"/>
          </a:p>
        </p:txBody>
      </p:sp>
      <p:sp>
        <p:nvSpPr>
          <p:cNvPr id="18" name="TextBox 17">
            <a:extLst>
              <a:ext uri="{FF2B5EF4-FFF2-40B4-BE49-F238E27FC236}">
                <a16:creationId xmlns:a16="http://schemas.microsoft.com/office/drawing/2014/main" id="{DF135EB5-267E-EDAB-9A17-E02D65155471}"/>
              </a:ext>
            </a:extLst>
          </p:cNvPr>
          <p:cNvSpPr txBox="1"/>
          <p:nvPr/>
        </p:nvSpPr>
        <p:spPr>
          <a:xfrm>
            <a:off x="395245" y="1564386"/>
            <a:ext cx="6096000" cy="5016758"/>
          </a:xfrm>
          <a:prstGeom prst="rect">
            <a:avLst/>
          </a:prstGeom>
          <a:noFill/>
        </p:spPr>
        <p:txBody>
          <a:bodyPr wrap="square">
            <a:spAutoFit/>
          </a:bodyPr>
          <a:lstStyle/>
          <a:p>
            <a:r>
              <a:rPr lang="en-US" sz="1600" b="1" u="sng" dirty="0"/>
              <a:t>Michael Cruse</a:t>
            </a:r>
            <a:r>
              <a:rPr lang="en-US" sz="1600" u="sng" dirty="0"/>
              <a:t>, MS </a:t>
            </a:r>
          </a:p>
          <a:p>
            <a:r>
              <a:rPr lang="en-US" sz="1600" dirty="0"/>
              <a:t>Executive Director</a:t>
            </a:r>
          </a:p>
          <a:p>
            <a:r>
              <a:rPr lang="en-US" sz="1600" dirty="0" err="1"/>
              <a:t>m.cruse@ashbyfamilycare.com</a:t>
            </a:r>
            <a:endParaRPr lang="en-US" sz="1600" dirty="0"/>
          </a:p>
          <a:p>
            <a:endParaRPr lang="en-US" sz="1600" dirty="0"/>
          </a:p>
          <a:p>
            <a:r>
              <a:rPr lang="en-US" sz="1600" b="1" u="sng" dirty="0"/>
              <a:t>Bruce Jones</a:t>
            </a:r>
            <a:r>
              <a:rPr lang="en-US" sz="1600" u="sng" dirty="0"/>
              <a:t> </a:t>
            </a:r>
          </a:p>
          <a:p>
            <a:r>
              <a:rPr lang="en-US" sz="1600" dirty="0"/>
              <a:t>Program Coordinator </a:t>
            </a:r>
          </a:p>
          <a:p>
            <a:r>
              <a:rPr lang="en-US" sz="1600" dirty="0"/>
              <a:t>Benefit, Resource, &amp; Connect HUB</a:t>
            </a:r>
          </a:p>
          <a:p>
            <a:r>
              <a:rPr lang="en-US" sz="1600" dirty="0" err="1"/>
              <a:t>b.jones@ashbyfamilycare.com</a:t>
            </a:r>
            <a:endParaRPr lang="en-US" sz="1600" dirty="0"/>
          </a:p>
          <a:p>
            <a:endParaRPr lang="en-US" sz="1600" dirty="0"/>
          </a:p>
          <a:p>
            <a:r>
              <a:rPr lang="en-US" sz="1600" b="1" u="sng" dirty="0"/>
              <a:t>Elizabeth </a:t>
            </a:r>
            <a:r>
              <a:rPr lang="en-US" sz="1600" b="1" u="sng" dirty="0" err="1"/>
              <a:t>Devenberg</a:t>
            </a:r>
            <a:r>
              <a:rPr lang="en-US" sz="1600" u="sng" dirty="0"/>
              <a:t> </a:t>
            </a:r>
          </a:p>
          <a:p>
            <a:r>
              <a:rPr lang="en-US" sz="1600" dirty="0"/>
              <a:t>Program Coordinator      </a:t>
            </a:r>
          </a:p>
          <a:p>
            <a:r>
              <a:rPr lang="en-US" sz="1600" dirty="0"/>
              <a:t>Community Inclusion &amp; Supportive Employment</a:t>
            </a:r>
          </a:p>
          <a:p>
            <a:r>
              <a:rPr lang="en-US" sz="1600" dirty="0" err="1"/>
              <a:t>e.devenberg@ashbyfamilycare.com</a:t>
            </a:r>
            <a:r>
              <a:rPr lang="en-US" sz="1600" dirty="0"/>
              <a:t> </a:t>
            </a:r>
          </a:p>
          <a:p>
            <a:endParaRPr lang="en-US" sz="1600" dirty="0"/>
          </a:p>
          <a:p>
            <a:r>
              <a:rPr lang="en-US" sz="1600" b="1" u="sng" dirty="0"/>
              <a:t>Kodi Findlay </a:t>
            </a:r>
          </a:p>
          <a:p>
            <a:r>
              <a:rPr lang="en-US" sz="1600" dirty="0"/>
              <a:t>Program</a:t>
            </a:r>
            <a:r>
              <a:rPr lang="en-US" sz="1600" b="1" dirty="0"/>
              <a:t> </a:t>
            </a:r>
            <a:r>
              <a:rPr lang="en-US" sz="1600" dirty="0"/>
              <a:t>Coordinator </a:t>
            </a:r>
          </a:p>
          <a:p>
            <a:r>
              <a:rPr lang="en-US" sz="1600" dirty="0"/>
              <a:t>LEAD &amp; Mentorship Program </a:t>
            </a:r>
          </a:p>
          <a:p>
            <a:r>
              <a:rPr lang="en-US" sz="1600" dirty="0" err="1"/>
              <a:t>kodi@ashbyfamilycare.com</a:t>
            </a:r>
            <a:endParaRPr lang="en-US" sz="1600" dirty="0"/>
          </a:p>
          <a:p>
            <a:endParaRPr lang="en-US" sz="1600" dirty="0"/>
          </a:p>
          <a:p>
            <a:r>
              <a:rPr lang="en-US" sz="1600" dirty="0"/>
              <a:t>Direct Care Professional Staff</a:t>
            </a:r>
          </a:p>
        </p:txBody>
      </p:sp>
      <p:sp>
        <p:nvSpPr>
          <p:cNvPr id="20" name="TextBox 19">
            <a:extLst>
              <a:ext uri="{FF2B5EF4-FFF2-40B4-BE49-F238E27FC236}">
                <a16:creationId xmlns:a16="http://schemas.microsoft.com/office/drawing/2014/main" id="{746D82DE-72B4-D9DD-1FA1-BC3821BE4D95}"/>
              </a:ext>
            </a:extLst>
          </p:cNvPr>
          <p:cNvSpPr txBox="1"/>
          <p:nvPr/>
        </p:nvSpPr>
        <p:spPr>
          <a:xfrm>
            <a:off x="3604742" y="1489800"/>
            <a:ext cx="6547104" cy="923330"/>
          </a:xfrm>
          <a:prstGeom prst="rect">
            <a:avLst/>
          </a:prstGeom>
          <a:noFill/>
        </p:spPr>
        <p:txBody>
          <a:bodyPr wrap="square">
            <a:spAutoFit/>
          </a:bodyPr>
          <a:lstStyle/>
          <a:p>
            <a:r>
              <a:rPr lang="en-US" sz="1600" b="1" u="sng" dirty="0"/>
              <a:t>Michele Cruse, PhD</a:t>
            </a:r>
            <a:r>
              <a:rPr lang="en-US" sz="1600" u="sng" dirty="0"/>
              <a:t> </a:t>
            </a:r>
          </a:p>
          <a:p>
            <a:r>
              <a:rPr lang="en-US" sz="1800" dirty="0"/>
              <a:t>Deputy Director</a:t>
            </a:r>
          </a:p>
          <a:p>
            <a:r>
              <a:rPr lang="en-US" sz="1800" dirty="0" err="1"/>
              <a:t>admin@ashbyfamilycare.com</a:t>
            </a:r>
            <a:endParaRPr lang="en-US" sz="1800" dirty="0"/>
          </a:p>
        </p:txBody>
      </p:sp>
    </p:spTree>
    <p:extLst>
      <p:ext uri="{BB962C8B-B14F-4D97-AF65-F5344CB8AC3E}">
        <p14:creationId xmlns:p14="http://schemas.microsoft.com/office/powerpoint/2010/main" val="3164451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62292</TotalTime>
  <Words>383</Words>
  <Application>Microsoft Macintosh PowerPoint</Application>
  <PresentationFormat>Widescreen</PresentationFormat>
  <Paragraphs>56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Comic Sans MS</vt:lpstr>
      <vt:lpstr>office theme</vt:lpstr>
      <vt:lpstr>Ashby Family LEAD &amp; Engagement Services</vt:lpstr>
      <vt:lpstr>Ashby Family LEAD &amp; Engagement Programming &amp; Services</vt:lpstr>
      <vt:lpstr>Ashby Family LEAD &amp; Engagement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Michele Cruse</cp:lastModifiedBy>
  <cp:revision>1236</cp:revision>
  <cp:lastPrinted>2024-01-04T01:14:30Z</cp:lastPrinted>
  <dcterms:created xsi:type="dcterms:W3CDTF">2022-04-30T03:27:33Z</dcterms:created>
  <dcterms:modified xsi:type="dcterms:W3CDTF">2024-01-04T01:46:32Z</dcterms:modified>
</cp:coreProperties>
</file>