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7" r:id="rId1"/>
  </p:sldMasterIdLst>
  <p:notesMasterIdLst>
    <p:notesMasterId r:id="rId22"/>
  </p:notesMasterIdLst>
  <p:handoutMasterIdLst>
    <p:handoutMasterId r:id="rId23"/>
  </p:handoutMasterIdLst>
  <p:sldIdLst>
    <p:sldId id="256" r:id="rId2"/>
    <p:sldId id="299" r:id="rId3"/>
    <p:sldId id="301" r:id="rId4"/>
    <p:sldId id="257" r:id="rId5"/>
    <p:sldId id="259" r:id="rId6"/>
    <p:sldId id="288" r:id="rId7"/>
    <p:sldId id="283" r:id="rId8"/>
    <p:sldId id="289" r:id="rId9"/>
    <p:sldId id="290" r:id="rId10"/>
    <p:sldId id="291" r:id="rId11"/>
    <p:sldId id="284" r:id="rId12"/>
    <p:sldId id="295" r:id="rId13"/>
    <p:sldId id="261" r:id="rId14"/>
    <p:sldId id="292" r:id="rId15"/>
    <p:sldId id="285" r:id="rId16"/>
    <p:sldId id="294" r:id="rId17"/>
    <p:sldId id="286" r:id="rId18"/>
    <p:sldId id="297" r:id="rId19"/>
    <p:sldId id="300" r:id="rId20"/>
    <p:sldId id="258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1D3F5D"/>
    <a:srgbClr val="00010A"/>
    <a:srgbClr val="1D1D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7ACB2AF0-0F04-4FCE-A05F-FA773D6478E1}">
  <a:tblStyle styleId="{7ACB2AF0-0F04-4FCE-A05F-FA773D6478E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49"/>
    <p:restoredTop sz="94674"/>
  </p:normalViewPr>
  <p:slideViewPr>
    <p:cSldViewPr snapToGrid="0" snapToObjects="1">
      <p:cViewPr>
        <p:scale>
          <a:sx n="70" d="100"/>
          <a:sy n="70" d="100"/>
        </p:scale>
        <p:origin x="-90" y="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1F7998BF-2E6B-2942-88E0-269F394545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BBC54D8-858D-9544-9C63-9D68B4A613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4C87A-9D2E-604E-86F3-A3FF67FEAEBC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DB3C072-5B40-C042-85AF-972D2DE4A2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8EC512A-0136-C148-881C-3181BF67B7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4C6F4-93E1-9147-8AEC-86E3ABB90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580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150676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7283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567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3945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1735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2291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569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228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4314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2001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1D1D1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3373200" y="1373150"/>
            <a:ext cx="2397300" cy="23973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457500" y="1457250"/>
            <a:ext cx="2229000" cy="2229000"/>
          </a:xfrm>
          <a:prstGeom prst="rect">
            <a:avLst/>
          </a:prstGeom>
          <a:solidFill>
            <a:srgbClr val="FFFFFF"/>
          </a:solidFill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bg>
      <p:bgPr>
        <a:solidFill>
          <a:srgbClr val="1D1D1B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925200" y="925200"/>
            <a:ext cx="7293300" cy="3293100"/>
          </a:xfrm>
          <a:prstGeom prst="rect">
            <a:avLst/>
          </a:prstGeom>
          <a:solidFill>
            <a:srgbClr val="00010A">
              <a:alpha val="40770"/>
            </a:srgbClr>
          </a:solidFill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3453950" y="2763850"/>
            <a:ext cx="2236200" cy="784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5001600" y="1425025"/>
            <a:ext cx="3712800" cy="3329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marL="457200" lvl="0" indent="-311150">
              <a:spcBef>
                <a:spcPts val="60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Vidaloka"/>
                <a:ea typeface="Vidaloka"/>
                <a:cs typeface="Vidaloka"/>
                <a:sym typeface="Vidaloka"/>
              </a:rPr>
              <a:t>‹#›</a:t>
            </a:fld>
            <a:endParaRPr>
              <a:latin typeface="Vidaloka"/>
              <a:ea typeface="Vidaloka"/>
              <a:cs typeface="Vidaloka"/>
              <a:sym typeface="Vidalok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980050" y="1349425"/>
            <a:ext cx="1799100" cy="26043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marL="457200" lvl="0" indent="-304800">
              <a:spcBef>
                <a:spcPts val="600"/>
              </a:spcBef>
              <a:spcAft>
                <a:spcPts val="0"/>
              </a:spcAft>
              <a:buSzPts val="1200"/>
              <a:buChar char="▫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6887597" y="1349425"/>
            <a:ext cx="1799100" cy="26043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marL="457200" lvl="0" indent="-304800">
              <a:spcBef>
                <a:spcPts val="600"/>
              </a:spcBef>
              <a:spcAft>
                <a:spcPts val="0"/>
              </a:spcAft>
              <a:buSzPts val="1200"/>
              <a:buChar char="▫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dark">
    <p:bg>
      <p:bgPr>
        <a:solidFill>
          <a:srgbClr val="1D1D1B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1188450" y="1194900"/>
            <a:ext cx="6767100" cy="2753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1188150" y="3948600"/>
            <a:ext cx="6767100" cy="119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5001600" y="1425025"/>
            <a:ext cx="3712800" cy="3329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‹#›</a:t>
            </a:fld>
            <a:endParaRPr sz="6000">
              <a:solidFill>
                <a:srgbClr val="FFFFFF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5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1844987" y="1363851"/>
            <a:ext cx="5445046" cy="2420371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dirty="0">
                <a:latin typeface="Helvetica" charset="0"/>
                <a:ea typeface="Helvetica" charset="0"/>
                <a:cs typeface="Helvetica" charset="0"/>
              </a:rPr>
              <a:t>CLARK COUNTY </a:t>
            </a:r>
            <a:r>
              <a:rPr lang="en-US" sz="2400" b="0" dirty="0" smtClean="0"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sz="2400" b="0" dirty="0" smtClean="0">
                <a:latin typeface="Helvetica" charset="0"/>
                <a:ea typeface="Helvetica" charset="0"/>
                <a:cs typeface="Helvetica" charset="0"/>
              </a:rPr>
            </a:b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CORRECTION </a:t>
            </a:r>
            <a:r>
              <a:rPr lang="en-US" sz="2400">
                <a:latin typeface="Helvetica" charset="0"/>
                <a:ea typeface="Helvetica" charset="0"/>
                <a:cs typeface="Helvetica" charset="0"/>
              </a:rPr>
              <a:t>FACILITY </a:t>
            </a:r>
            <a:r>
              <a:rPr lang="en-US" sz="2400" smtClean="0"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sz="2400" smtClean="0">
                <a:latin typeface="Helvetica" charset="0"/>
                <a:ea typeface="Helvetica" charset="0"/>
                <a:cs typeface="Helvetica" charset="0"/>
              </a:rPr>
            </a:br>
            <a:r>
              <a:rPr lang="en-US" sz="2400" smtClean="0">
                <a:latin typeface="Helvetica" charset="0"/>
                <a:ea typeface="Helvetica" charset="0"/>
                <a:cs typeface="Helvetica" charset="0"/>
              </a:rPr>
              <a:t>ADVISORY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COMMISSION</a:t>
            </a:r>
            <a:endParaRPr sz="2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419" y="4288536"/>
            <a:ext cx="1502001" cy="763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26454" y="3962450"/>
            <a:ext cx="1491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April 24, 2018</a:t>
            </a:r>
          </a:p>
        </p:txBody>
      </p:sp>
      <p:sp>
        <p:nvSpPr>
          <p:cNvPr id="4" name="Rectangle 3"/>
          <p:cNvSpPr/>
          <p:nvPr/>
        </p:nvSpPr>
        <p:spPr>
          <a:xfrm>
            <a:off x="1720312" y="1247614"/>
            <a:ext cx="5702860" cy="26904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88149" y="1169377"/>
            <a:ext cx="6830435" cy="2848708"/>
          </a:xfrm>
          <a:prstGeom prst="rect">
            <a:avLst/>
          </a:prstGeom>
          <a:solidFill>
            <a:srgbClr val="1D3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9F31CA6-3522-8243-9CB8-83931A2172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58F88F4-8024-1A44-9E6A-984DCAC2164C}"/>
              </a:ext>
            </a:extLst>
          </p:cNvPr>
          <p:cNvSpPr txBox="1"/>
          <p:nvPr/>
        </p:nvSpPr>
        <p:spPr>
          <a:xfrm>
            <a:off x="1641174" y="1665749"/>
            <a:ext cx="607669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Membership Composition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Steering Committee Role – administrative, appointments, scope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Commission – make recommendation based on assessment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Officers – Chair / Vice-Chair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Meetings – 2</a:t>
            </a:r>
            <a:r>
              <a:rPr lang="en-US" baseline="30000" dirty="0">
                <a:solidFill>
                  <a:schemeClr val="bg1"/>
                </a:solidFill>
              </a:rPr>
              <a:t>nd</a:t>
            </a:r>
            <a:r>
              <a:rPr lang="en-US" dirty="0">
                <a:solidFill>
                  <a:schemeClr val="bg1"/>
                </a:solidFill>
              </a:rPr>
              <a:t> and 4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Tuesdays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lvl="4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9024" y="1305057"/>
            <a:ext cx="268535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  <a:latin typeface="+mj-lt"/>
                <a:ea typeface="Big Caslon Medium" charset="0"/>
                <a:cs typeface="Big Caslon Medium" charset="0"/>
              </a:rPr>
              <a:t>Bylaws: Highlights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90246" y="1063869"/>
            <a:ext cx="7042639" cy="30685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413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925200" y="925200"/>
            <a:ext cx="7293300" cy="3293100"/>
          </a:xfrm>
          <a:prstGeom prst="rect">
            <a:avLst/>
          </a:prstGeom>
          <a:solidFill>
            <a:srgbClr val="00010A">
              <a:alpha val="65098"/>
            </a:srgbClr>
          </a:solidFill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CLARK COUNTY MAIN JAIL </a:t>
            </a:r>
            <a:br>
              <a:rPr lang="en-US" sz="2800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OVERVIEW </a:t>
            </a:r>
            <a:br>
              <a:rPr lang="en-US" sz="2800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&amp; </a:t>
            </a:r>
            <a:br>
              <a:rPr lang="en-US" sz="2800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CHALLENGES</a:t>
            </a:r>
            <a:br>
              <a:rPr lang="en-US" sz="2800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sz="2800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2800" b="0" dirty="0">
                <a:latin typeface="Helvetica" charset="0"/>
                <a:ea typeface="Helvetica" charset="0"/>
                <a:cs typeface="Helvetica" charset="0"/>
              </a:rPr>
              <a:t>Chief Corrections Deputy </a:t>
            </a:r>
            <a:r>
              <a:rPr lang="en-US" sz="2800" b="0" i="1" dirty="0">
                <a:latin typeface="Helvetica" charset="0"/>
                <a:ea typeface="Helvetica" charset="0"/>
                <a:cs typeface="Helvetica" charset="0"/>
              </a:rPr>
              <a:t>Ric Bishop</a:t>
            </a:r>
            <a:endParaRPr sz="2800" b="0" i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6955" y="796954"/>
            <a:ext cx="7541703" cy="35149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0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925200" y="925200"/>
            <a:ext cx="7293300" cy="3293100"/>
          </a:xfrm>
          <a:prstGeom prst="rect">
            <a:avLst/>
          </a:prstGeom>
          <a:solidFill>
            <a:srgbClr val="00010A">
              <a:alpha val="65882"/>
            </a:srgbClr>
          </a:solidFill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sz="2800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COMMISSION INTERVIEWS </a:t>
            </a:r>
            <a:br>
              <a:rPr lang="en-US" sz="2800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&amp; </a:t>
            </a:r>
            <a:br>
              <a:rPr lang="en-US" sz="2800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SURVEY SUMMARY</a:t>
            </a:r>
            <a:br>
              <a:rPr lang="en-US" sz="2800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sz="2800" dirty="0">
                <a:latin typeface="Helvetica" charset="0"/>
                <a:ea typeface="Helvetica" charset="0"/>
                <a:cs typeface="Helvetica" charset="0"/>
              </a:rPr>
            </a:br>
            <a:endParaRPr sz="28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8566" y="813732"/>
            <a:ext cx="7541703" cy="35149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46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54"/>
          <a:stretch/>
        </p:blipFill>
        <p:spPr>
          <a:xfrm>
            <a:off x="0" y="0"/>
            <a:ext cx="4572000" cy="5149338"/>
          </a:xfrm>
          <a:prstGeom prst="rect">
            <a:avLst/>
          </a:prstGeom>
        </p:spPr>
      </p:pic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+mj-lt"/>
              </a:rPr>
              <a:t>SUMMARY POINTS</a:t>
            </a:r>
            <a:endParaRPr sz="2000" dirty="0">
              <a:latin typeface="+mj-lt"/>
            </a:endParaRPr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4992808" y="1345897"/>
            <a:ext cx="3712800" cy="3329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146050" indent="0">
              <a:buNone/>
            </a:pPr>
            <a:r>
              <a:rPr lang="en-US" b="1" u="sng" dirty="0">
                <a:latin typeface="+mn-lt"/>
              </a:rPr>
              <a:t>CURRENT UNDERSTANDING</a:t>
            </a:r>
            <a:endParaRPr lang="en-US" dirty="0">
              <a:latin typeface="+mn-lt"/>
            </a:endParaRPr>
          </a:p>
          <a:p>
            <a:pPr lvl="0"/>
            <a:r>
              <a:rPr lang="en-US" dirty="0">
                <a:latin typeface="+mn-lt"/>
              </a:rPr>
              <a:t>Most familiar with main jail based on role.  Some have little knowledge about it.</a:t>
            </a:r>
          </a:p>
          <a:p>
            <a:pPr lvl="0"/>
            <a:endParaRPr lang="en-US" sz="900" dirty="0">
              <a:latin typeface="+mn-lt"/>
            </a:endParaRPr>
          </a:p>
          <a:p>
            <a:pPr lvl="0"/>
            <a:r>
              <a:rPr lang="en-US" dirty="0">
                <a:latin typeface="+mn-lt"/>
              </a:rPr>
              <a:t>Majority - strong understanding of jail’s community role.</a:t>
            </a:r>
          </a:p>
          <a:p>
            <a:pPr lvl="0"/>
            <a:endParaRPr lang="en-US" sz="900" dirty="0">
              <a:latin typeface="+mn-lt"/>
            </a:endParaRPr>
          </a:p>
          <a:p>
            <a:pPr lvl="0"/>
            <a:r>
              <a:rPr lang="en-US" dirty="0">
                <a:latin typeface="+mn-lt"/>
              </a:rPr>
              <a:t>DLR study: Majority reviewed.  Many cited concern focus was too narrow – “facility focused.” it although many raised concerns that its focus was too narrow.</a:t>
            </a:r>
          </a:p>
          <a:p>
            <a:pPr marL="457200" lvl="0" indent="-311150" rtl="0">
              <a:spcBef>
                <a:spcPts val="600"/>
              </a:spcBef>
              <a:spcAft>
                <a:spcPts val="0"/>
              </a:spcAft>
              <a:buSzPts val="1300"/>
              <a:buChar char="▫"/>
            </a:pPr>
            <a:endParaRPr lang="en-US" dirty="0"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  <a:solidFill>
            <a:srgbClr val="262626">
              <a:alpha val="65098"/>
            </a:srgbClr>
          </a:solidFill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COMMISSION INTERVIEWS &amp;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SURVEY SUMMARY</a:t>
            </a:r>
            <a:endParaRPr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54"/>
          <a:stretch/>
        </p:blipFill>
        <p:spPr>
          <a:xfrm>
            <a:off x="0" y="0"/>
            <a:ext cx="4572000" cy="5149338"/>
          </a:xfrm>
          <a:prstGeom prst="rect">
            <a:avLst/>
          </a:prstGeom>
        </p:spPr>
      </p:pic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+mj-lt"/>
              </a:rPr>
              <a:t>SUMMARY POINTS</a:t>
            </a:r>
            <a:endParaRPr sz="2000" dirty="0">
              <a:latin typeface="+mj-lt"/>
            </a:endParaRPr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5001650" y="1126240"/>
            <a:ext cx="3712800" cy="3329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146050" indent="0">
              <a:buNone/>
            </a:pPr>
            <a:r>
              <a:rPr lang="en-US" sz="1100" b="1" u="sng" dirty="0">
                <a:latin typeface="+mn-lt"/>
              </a:rPr>
              <a:t>MAIN JAIL FACILITY – CURRENT PERSPECTIVES</a:t>
            </a:r>
            <a:endParaRPr lang="en-US" sz="1100" dirty="0">
              <a:latin typeface="+mn-lt"/>
            </a:endParaRPr>
          </a:p>
          <a:p>
            <a:pPr lvl="0"/>
            <a:r>
              <a:rPr lang="en-US" sz="1100" dirty="0">
                <a:latin typeface="+mn-lt"/>
              </a:rPr>
              <a:t>Main jail facility is overcrowded and no longer an effective corrections facility.</a:t>
            </a:r>
          </a:p>
          <a:p>
            <a:pPr lvl="0"/>
            <a:r>
              <a:rPr lang="en-US" sz="1100" dirty="0">
                <a:latin typeface="+mn-lt"/>
              </a:rPr>
              <a:t>Much praise for Sheriff’s corrections staff professionalism.</a:t>
            </a:r>
          </a:p>
          <a:p>
            <a:pPr lvl="0"/>
            <a:r>
              <a:rPr lang="en-US" sz="1100" dirty="0">
                <a:latin typeface="+mn-lt"/>
              </a:rPr>
              <a:t>There is a safety risk to staff and inmates – and the liability.</a:t>
            </a:r>
          </a:p>
          <a:p>
            <a:pPr lvl="0"/>
            <a:r>
              <a:rPr lang="en-US" sz="1100" dirty="0">
                <a:latin typeface="+mn-lt"/>
              </a:rPr>
              <a:t>Increased capacity is needed, but some note it may have been possible to divert some of the population.</a:t>
            </a:r>
          </a:p>
          <a:p>
            <a:pPr lvl="0"/>
            <a:r>
              <a:rPr lang="en-US" sz="1100" dirty="0">
                <a:latin typeface="+mn-lt"/>
              </a:rPr>
              <a:t>Specific areas of the jail cited as inadequate: booking area, medical unit, and interview rooms.</a:t>
            </a:r>
          </a:p>
          <a:p>
            <a:r>
              <a:rPr lang="en-US" sz="1100" dirty="0">
                <a:latin typeface="+mn-lt"/>
              </a:rPr>
              <a:t>Inadequate programming for mental health and substance abuse in the jail, as well as for diversion.</a:t>
            </a:r>
            <a:endParaRPr lang="en-US" dirty="0">
              <a:latin typeface="+mn-lt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  <a:solidFill>
            <a:srgbClr val="262626">
              <a:alpha val="63137"/>
            </a:srgbClr>
          </a:solidFill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COMMISSION INTERVIEWS &amp;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SURVEY SUMMARY</a:t>
            </a:r>
            <a:endParaRPr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448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54"/>
          <a:stretch/>
        </p:blipFill>
        <p:spPr>
          <a:xfrm>
            <a:off x="0" y="0"/>
            <a:ext cx="4572000" cy="5149338"/>
          </a:xfrm>
          <a:prstGeom prst="rect">
            <a:avLst/>
          </a:prstGeom>
        </p:spPr>
      </p:pic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+mj-lt"/>
              </a:rPr>
              <a:t>SUMMARY POINTS</a:t>
            </a:r>
            <a:endParaRPr sz="2000" dirty="0">
              <a:latin typeface="+mj-lt"/>
            </a:endParaRPr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5001600" y="1425025"/>
            <a:ext cx="3712800" cy="3329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146050" indent="0">
              <a:buNone/>
            </a:pPr>
            <a:r>
              <a:rPr lang="en-US" b="1" u="sng" dirty="0">
                <a:latin typeface="+mn-lt"/>
              </a:rPr>
              <a:t>FUTURE </a:t>
            </a:r>
            <a:r>
              <a:rPr lang="en-US" b="1" u="sng" dirty="0" smtClean="0">
                <a:latin typeface="+mn-lt"/>
              </a:rPr>
              <a:t>CORRECTION </a:t>
            </a:r>
            <a:r>
              <a:rPr lang="en-US" b="1" u="sng" dirty="0">
                <a:latin typeface="+mn-lt"/>
              </a:rPr>
              <a:t>FACILITY NEEDS AND PLANNING</a:t>
            </a:r>
            <a:endParaRPr lang="en-US" dirty="0">
              <a:latin typeface="+mn-lt"/>
            </a:endParaRPr>
          </a:p>
          <a:p>
            <a:pPr lvl="0"/>
            <a:r>
              <a:rPr lang="en-US" dirty="0">
                <a:latin typeface="+mn-lt"/>
              </a:rPr>
              <a:t>Top priorities for new or renovated jail: 	(1) space </a:t>
            </a:r>
          </a:p>
          <a:p>
            <a:pPr lvl="1"/>
            <a:r>
              <a:rPr lang="en-US" dirty="0">
                <a:latin typeface="+mn-lt"/>
              </a:rPr>
              <a:t>(2) staff and inmate safety </a:t>
            </a:r>
          </a:p>
          <a:p>
            <a:pPr lvl="1"/>
            <a:r>
              <a:rPr lang="en-US" dirty="0">
                <a:latin typeface="+mn-lt"/>
              </a:rPr>
              <a:t>(3) cost (including operational)</a:t>
            </a:r>
          </a:p>
          <a:p>
            <a:pPr lvl="1"/>
            <a:r>
              <a:rPr lang="en-US" dirty="0">
                <a:latin typeface="+mn-lt"/>
              </a:rPr>
              <a:t>(4) services /programs</a:t>
            </a:r>
          </a:p>
          <a:p>
            <a:pPr lvl="1"/>
            <a:endParaRPr lang="en-US" sz="900" dirty="0">
              <a:latin typeface="+mn-lt"/>
            </a:endParaRPr>
          </a:p>
          <a:p>
            <a:pPr lvl="0"/>
            <a:r>
              <a:rPr lang="en-US" dirty="0">
                <a:latin typeface="+mn-lt"/>
              </a:rPr>
              <a:t>Importance of public support</a:t>
            </a:r>
          </a:p>
          <a:p>
            <a:pPr lvl="0"/>
            <a:endParaRPr lang="en-US" sz="900" dirty="0">
              <a:latin typeface="+mn-lt"/>
            </a:endParaRPr>
          </a:p>
          <a:p>
            <a:pPr lvl="0"/>
            <a:r>
              <a:rPr lang="en-US" dirty="0">
                <a:latin typeface="+mn-lt"/>
              </a:rPr>
              <a:t>Location: evaluate all options not just current site</a:t>
            </a:r>
          </a:p>
          <a:p>
            <a:pPr marL="457200" lvl="0" indent="-311150" rtl="0">
              <a:spcBef>
                <a:spcPts val="600"/>
              </a:spcBef>
              <a:spcAft>
                <a:spcPts val="0"/>
              </a:spcAft>
              <a:buSzPts val="1300"/>
              <a:buChar char="▫"/>
            </a:pPr>
            <a:endParaRPr lang="en-US" dirty="0"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  <a:solidFill>
            <a:schemeClr val="tx1">
              <a:lumMod val="85000"/>
              <a:lumOff val="15000"/>
              <a:alpha val="65000"/>
            </a:schemeClr>
          </a:solidFill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COMMISSION INTERVIEWS &amp;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SURVEY SUMMARY</a:t>
            </a:r>
            <a:endParaRPr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546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54"/>
          <a:stretch/>
        </p:blipFill>
        <p:spPr>
          <a:xfrm>
            <a:off x="0" y="0"/>
            <a:ext cx="4572000" cy="5149338"/>
          </a:xfrm>
          <a:prstGeom prst="rect">
            <a:avLst/>
          </a:prstGeom>
        </p:spPr>
      </p:pic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+mn-lt"/>
              </a:rPr>
              <a:t>SUMMARY POINTS</a:t>
            </a:r>
            <a:endParaRPr sz="2000" dirty="0">
              <a:latin typeface="+mn-lt"/>
            </a:endParaRPr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5001600" y="1425025"/>
            <a:ext cx="3712800" cy="3329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146050" indent="0">
              <a:buNone/>
            </a:pPr>
            <a:r>
              <a:rPr lang="en-US" b="1" u="sng" dirty="0">
                <a:latin typeface="+mn-lt"/>
              </a:rPr>
              <a:t>COMMISSION PROCESS</a:t>
            </a:r>
            <a:endParaRPr lang="en-US" dirty="0">
              <a:latin typeface="+mn-lt"/>
            </a:endParaRPr>
          </a:p>
          <a:p>
            <a:pPr lvl="0"/>
            <a:r>
              <a:rPr lang="en-US" dirty="0">
                <a:latin typeface="+mn-lt"/>
              </a:rPr>
              <a:t>Many participants not clear on the parameters of Commission’s charge.</a:t>
            </a:r>
          </a:p>
          <a:p>
            <a:pPr lvl="0"/>
            <a:endParaRPr lang="en-US" sz="900" dirty="0">
              <a:latin typeface="+mn-lt"/>
            </a:endParaRPr>
          </a:p>
          <a:p>
            <a:pPr lvl="0"/>
            <a:r>
              <a:rPr lang="en-US" dirty="0">
                <a:latin typeface="+mn-lt"/>
              </a:rPr>
              <a:t>Perception that County may have already decided to build/renovate on current site.</a:t>
            </a:r>
          </a:p>
          <a:p>
            <a:pPr lvl="0"/>
            <a:endParaRPr lang="en-US" sz="900" dirty="0">
              <a:latin typeface="+mn-lt"/>
            </a:endParaRPr>
          </a:p>
          <a:p>
            <a:pPr lvl="0"/>
            <a:r>
              <a:rPr lang="en-US" dirty="0">
                <a:latin typeface="+mn-lt"/>
              </a:rPr>
              <a:t>Most frequent information request: status of the existing jail and current trends that will impact its operation.</a:t>
            </a:r>
          </a:p>
          <a:p>
            <a:pPr marL="457200" lvl="0" indent="-311150" rtl="0">
              <a:spcBef>
                <a:spcPts val="600"/>
              </a:spcBef>
              <a:spcAft>
                <a:spcPts val="0"/>
              </a:spcAft>
              <a:buSzPts val="1300"/>
              <a:buChar char="▫"/>
            </a:pPr>
            <a:endParaRPr lang="en-US" dirty="0"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  <a:solidFill>
            <a:schemeClr val="tx1">
              <a:lumMod val="85000"/>
              <a:lumOff val="15000"/>
              <a:alpha val="65000"/>
            </a:schemeClr>
          </a:solidFill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COMMISSION INTERVIEWS &amp;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SURVEY SUMMARY</a:t>
            </a:r>
            <a:endParaRPr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473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925200" y="925200"/>
            <a:ext cx="7293300" cy="3293100"/>
          </a:xfrm>
          <a:prstGeom prst="rect">
            <a:avLst/>
          </a:prstGeom>
          <a:solidFill>
            <a:srgbClr val="00010A">
              <a:alpha val="65098"/>
            </a:srgbClr>
          </a:solidFill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TOP PRIORITIES FOR FUTURE JAIL</a:t>
            </a:r>
            <a:endParaRPr sz="28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3732" y="822121"/>
            <a:ext cx="7541703" cy="35149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71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88149" y="1169377"/>
            <a:ext cx="6830435" cy="2848708"/>
          </a:xfrm>
          <a:prstGeom prst="rect">
            <a:avLst/>
          </a:prstGeom>
          <a:solidFill>
            <a:srgbClr val="1D3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38C32DB-B884-F742-86A0-B85521431063}"/>
              </a:ext>
            </a:extLst>
          </p:cNvPr>
          <p:cNvSpPr txBox="1"/>
          <p:nvPr/>
        </p:nvSpPr>
        <p:spPr>
          <a:xfrm>
            <a:off x="1367938" y="1543326"/>
            <a:ext cx="64075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bg1"/>
                </a:solidFill>
              </a:rPr>
              <a:t>Discussion</a:t>
            </a:r>
            <a:endParaRPr lang="en-US" sz="2400" u="sng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Divide into small </a:t>
            </a:r>
            <a:r>
              <a:rPr lang="en-US" dirty="0" smtClean="0">
                <a:solidFill>
                  <a:schemeClr val="bg1"/>
                </a:solidFill>
              </a:rPr>
              <a:t>groups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en-US" sz="9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Pick a spokesperson </a:t>
            </a:r>
            <a:r>
              <a:rPr lang="en-US" dirty="0" smtClean="0">
                <a:solidFill>
                  <a:schemeClr val="bg1"/>
                </a:solidFill>
              </a:rPr>
              <a:t>&amp; </a:t>
            </a:r>
            <a:r>
              <a:rPr lang="en-US" dirty="0">
                <a:solidFill>
                  <a:schemeClr val="bg1"/>
                </a:solidFill>
              </a:rPr>
              <a:t>scribe</a:t>
            </a:r>
          </a:p>
          <a:p>
            <a:pPr marL="342900" indent="-342900">
              <a:buAutoNum type="arabicPeriod"/>
            </a:pPr>
            <a:endParaRPr lang="en-US" sz="9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Discuss and agree on three top priorities for a future jail (you have 20 min)</a:t>
            </a:r>
          </a:p>
          <a:p>
            <a:pPr marL="342900" indent="-342900">
              <a:buAutoNum type="arabicPeriod"/>
            </a:pPr>
            <a:endParaRPr lang="en-US" sz="9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Report out</a:t>
            </a:r>
          </a:p>
        </p:txBody>
      </p:sp>
      <p:sp>
        <p:nvSpPr>
          <p:cNvPr id="5" name="Rectangle 4"/>
          <p:cNvSpPr/>
          <p:nvPr/>
        </p:nvSpPr>
        <p:spPr>
          <a:xfrm>
            <a:off x="1090246" y="1063869"/>
            <a:ext cx="7042639" cy="30685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95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1033688" y="901953"/>
            <a:ext cx="7293300" cy="3293100"/>
          </a:xfrm>
          <a:prstGeom prst="rect">
            <a:avLst/>
          </a:prstGeom>
          <a:solidFill>
            <a:srgbClr val="00010A">
              <a:alpha val="65098"/>
            </a:srgbClr>
          </a:solidFill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CLOSING REMARKS</a:t>
            </a:r>
            <a:endParaRPr sz="28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400" y="788565"/>
            <a:ext cx="7541703" cy="35149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87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1033688" y="901953"/>
            <a:ext cx="7293300" cy="3293100"/>
          </a:xfrm>
          <a:prstGeom prst="rect">
            <a:avLst/>
          </a:prstGeom>
          <a:solidFill>
            <a:srgbClr val="00010A">
              <a:alpha val="65098"/>
            </a:srgbClr>
          </a:solidFill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Welcoming/Opening Remarks </a:t>
            </a:r>
            <a:b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</a:b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sz="2800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2400" b="0" dirty="0" smtClean="0">
                <a:latin typeface="Helvetica" charset="0"/>
                <a:ea typeface="Helvetica" charset="0"/>
                <a:cs typeface="Helvetica" charset="0"/>
              </a:rPr>
              <a:t>Clark County Chair, </a:t>
            </a:r>
            <a:r>
              <a:rPr lang="en-US" sz="2400" b="0" i="1" dirty="0" smtClean="0">
                <a:latin typeface="Helvetica" charset="0"/>
                <a:ea typeface="Helvetica" charset="0"/>
                <a:cs typeface="Helvetica" charset="0"/>
              </a:rPr>
              <a:t>Marc </a:t>
            </a:r>
            <a:r>
              <a:rPr lang="en-US" sz="2400" b="0" i="1" dirty="0" err="1" smtClean="0">
                <a:latin typeface="Helvetica" charset="0"/>
                <a:ea typeface="Helvetica" charset="0"/>
                <a:cs typeface="Helvetica" charset="0"/>
              </a:rPr>
              <a:t>Boldt</a:t>
            </a:r>
            <a:endParaRPr sz="2800" b="0" i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788565"/>
            <a:ext cx="7541703" cy="35149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ctrTitle" idx="4294967295"/>
          </p:nvPr>
        </p:nvSpPr>
        <p:spPr>
          <a:xfrm>
            <a:off x="891105" y="2224800"/>
            <a:ext cx="7361190" cy="7377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CLARK COUNTY </a:t>
            </a:r>
            <a:br>
              <a:rPr lang="en-US" sz="20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20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CORRECTION</a:t>
            </a:r>
            <a:br>
              <a:rPr lang="en-US" sz="20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20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 FACILITY ADVISORY COMMISSION</a:t>
            </a:r>
            <a:endParaRPr sz="2000" dirty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5" name="Shape 65"/>
          <p:cNvSpPr txBox="1">
            <a:spLocks noGrp="1"/>
          </p:cNvSpPr>
          <p:nvPr>
            <p:ph type="subTitle" idx="4294967295"/>
          </p:nvPr>
        </p:nvSpPr>
        <p:spPr>
          <a:xfrm>
            <a:off x="1188150" y="3123750"/>
            <a:ext cx="6767100" cy="1649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COMMISSION MEETING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APRIL 24, 2018</a:t>
            </a:r>
            <a:endParaRPr sz="1400" b="1" dirty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6" name="Shape 66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900" y="625200"/>
            <a:ext cx="1143600" cy="1143600"/>
          </a:xfrm>
          <a:prstGeom prst="ellipse">
            <a:avLst/>
          </a:prstGeom>
          <a:noFill/>
          <a:ln w="762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aces of Hope 4-201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946" y="379709"/>
            <a:ext cx="7680494" cy="43162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3064" y="285226"/>
            <a:ext cx="7852096" cy="45048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3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38"/>
          <a:stretch/>
        </p:blipFill>
        <p:spPr>
          <a:xfrm>
            <a:off x="0" y="-9671"/>
            <a:ext cx="4598377" cy="5162842"/>
          </a:xfrm>
          <a:prstGeom prst="rect">
            <a:avLst/>
          </a:prstGeom>
        </p:spPr>
      </p:pic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  <a:solidFill>
            <a:srgbClr val="262626">
              <a:alpha val="65098"/>
            </a:srgbClr>
          </a:solidFill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AGENDA REVIEW &amp; MEETING OBJECTIVES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latin typeface="+mj-lt"/>
                <a:ea typeface="Big Caslon Medium" charset="0"/>
                <a:cs typeface="Big Caslon Medium" charset="0"/>
              </a:rPr>
              <a:t>AGENDA</a:t>
            </a:r>
            <a:endParaRPr lang="en-US" dirty="0">
              <a:latin typeface="+mj-l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011046" y="1287433"/>
            <a:ext cx="3915978" cy="2604300"/>
          </a:xfrm>
        </p:spPr>
        <p:txBody>
          <a:bodyPr/>
          <a:lstStyle/>
          <a:p>
            <a:pPr marL="171450" indent="-171450">
              <a:buClr>
                <a:schemeClr val="dk1"/>
              </a:buClr>
              <a:buSzPts val="1100"/>
            </a:pPr>
            <a:r>
              <a:rPr lang="en-US" dirty="0">
                <a:latin typeface="+mj-lt"/>
              </a:rPr>
              <a:t>Opening Remarks</a:t>
            </a: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-US" dirty="0">
                <a:latin typeface="+mj-lt"/>
              </a:rPr>
              <a:t>Agenda Review &amp; Meeting Objectives</a:t>
            </a: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-US" dirty="0">
                <a:latin typeface="+mj-lt"/>
              </a:rPr>
              <a:t>Commission Member Introductions &amp; Expectations</a:t>
            </a: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-US" dirty="0">
                <a:latin typeface="+mj-lt"/>
              </a:rPr>
              <a:t>Commission Process &amp; Timeline Review</a:t>
            </a: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-US" dirty="0">
                <a:latin typeface="+mj-lt"/>
              </a:rPr>
              <a:t>BREAK</a:t>
            </a: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-US" dirty="0">
                <a:latin typeface="+mj-lt"/>
              </a:rPr>
              <a:t>Orientation: Clark County Jail Overview &amp; Challenges</a:t>
            </a: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-US" dirty="0">
                <a:latin typeface="+mj-lt"/>
              </a:rPr>
              <a:t>Commission Interviews &amp; Survey Summary</a:t>
            </a: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-US" dirty="0">
                <a:latin typeface="+mj-lt"/>
              </a:rPr>
              <a:t>Commission Discussion: Top Priorities for Future Jail</a:t>
            </a: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-US" dirty="0">
                <a:latin typeface="+mj-lt"/>
              </a:rPr>
              <a:t>Closing Remarks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1033688" y="901953"/>
            <a:ext cx="7293300" cy="3293100"/>
          </a:xfrm>
          <a:prstGeom prst="rect">
            <a:avLst/>
          </a:prstGeom>
          <a:solidFill>
            <a:srgbClr val="00010A">
              <a:alpha val="65098"/>
            </a:srgbClr>
          </a:solidFill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COMMISSION MEMBER INTRODUCTIONS</a:t>
            </a:r>
            <a:br>
              <a:rPr lang="en-US" sz="2800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 &amp; </a:t>
            </a:r>
            <a:br>
              <a:rPr lang="en-US" sz="2800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EXPECTATIONS</a:t>
            </a:r>
            <a:endParaRPr sz="28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788565"/>
            <a:ext cx="7541703" cy="35149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88149" y="1169377"/>
            <a:ext cx="6830435" cy="2848708"/>
          </a:xfrm>
          <a:prstGeom prst="rect">
            <a:avLst/>
          </a:prstGeom>
          <a:solidFill>
            <a:srgbClr val="1D3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E2538C7-7C5E-C340-B7FA-3C1963ACDC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A943DCB-838C-C140-A902-8ADACA63DDE5}"/>
              </a:ext>
            </a:extLst>
          </p:cNvPr>
          <p:cNvSpPr txBox="1"/>
          <p:nvPr/>
        </p:nvSpPr>
        <p:spPr>
          <a:xfrm>
            <a:off x="1821588" y="1394847"/>
            <a:ext cx="5500224" cy="2262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  <a:ea typeface="Big Caslon Medium" charset="0"/>
                <a:cs typeface="Big Caslon Medium" charset="0"/>
              </a:rPr>
              <a:t>Introductions &amp; Expectations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Name / Organization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Role with Jail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Have you (voluntarily) toured a jail?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What are your expectations for this Commission?</a:t>
            </a:r>
          </a:p>
        </p:txBody>
      </p:sp>
      <p:sp>
        <p:nvSpPr>
          <p:cNvPr id="5" name="Rectangle 4"/>
          <p:cNvSpPr/>
          <p:nvPr/>
        </p:nvSpPr>
        <p:spPr>
          <a:xfrm>
            <a:off x="1090246" y="1063869"/>
            <a:ext cx="7042639" cy="30685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83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925200" y="925200"/>
            <a:ext cx="7293300" cy="3293100"/>
          </a:xfrm>
          <a:prstGeom prst="rect">
            <a:avLst/>
          </a:prstGeom>
          <a:solidFill>
            <a:srgbClr val="00010A">
              <a:alpha val="63922"/>
            </a:srgbClr>
          </a:solidFill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COMMISSION PROCESS </a:t>
            </a:r>
            <a:br>
              <a:rPr lang="en-US" sz="2800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&amp; </a:t>
            </a:r>
            <a:br>
              <a:rPr lang="en-US" sz="2800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TIMELINE REVIEW</a:t>
            </a:r>
            <a:endParaRPr sz="28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8565" y="813732"/>
            <a:ext cx="7541703" cy="35149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43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88149" y="1169377"/>
            <a:ext cx="6830435" cy="2848708"/>
          </a:xfrm>
          <a:prstGeom prst="rect">
            <a:avLst/>
          </a:prstGeom>
          <a:solidFill>
            <a:srgbClr val="1D3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EF4527D-1166-E547-9C3F-AE0C915412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C80225-DD4D-4447-A4E3-51E0CC7D56AA}"/>
              </a:ext>
            </a:extLst>
          </p:cNvPr>
          <p:cNvSpPr txBox="1"/>
          <p:nvPr/>
        </p:nvSpPr>
        <p:spPr>
          <a:xfrm>
            <a:off x="1741666" y="1916535"/>
            <a:ext cx="5730599" cy="180049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Orientation – Presentations and Jail Tours</a:t>
            </a:r>
          </a:p>
          <a:p>
            <a:pPr marL="342900" indent="-342900">
              <a:buAutoNum type="arabicPeriod"/>
            </a:pPr>
            <a:endParaRPr lang="en-US" sz="9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Objectives / Considerations</a:t>
            </a:r>
          </a:p>
          <a:p>
            <a:pPr marL="342900" indent="-342900">
              <a:buAutoNum type="arabicPeriod"/>
            </a:pPr>
            <a:endParaRPr lang="en-US" sz="9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Facility Space Needs</a:t>
            </a:r>
          </a:p>
          <a:p>
            <a:pPr marL="342900" indent="-342900">
              <a:buAutoNum type="arabicPeriod"/>
            </a:pPr>
            <a:endParaRPr lang="en-US" sz="9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Program Needs</a:t>
            </a:r>
          </a:p>
          <a:p>
            <a:pPr marL="342900" indent="-342900">
              <a:buAutoNum type="arabicPeriod"/>
            </a:pPr>
            <a:endParaRPr lang="en-US" sz="9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Renovate / Build</a:t>
            </a:r>
          </a:p>
          <a:p>
            <a:pPr marL="342900" indent="-342900">
              <a:buAutoNum type="arabicPeriod"/>
            </a:pPr>
            <a:endParaRPr lang="en-US" sz="9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Cost Estimates and Finance Options</a:t>
            </a:r>
          </a:p>
          <a:p>
            <a:pPr marL="342900" indent="-342900">
              <a:buAutoNum type="arabicPeriod"/>
            </a:pPr>
            <a:endParaRPr lang="en-US" sz="9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Public Survey</a:t>
            </a:r>
          </a:p>
          <a:p>
            <a:pPr marL="342900" indent="-342900">
              <a:buAutoNum type="arabicPeriod"/>
            </a:pPr>
            <a:endParaRPr lang="en-US" sz="9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Recommendations &amp; Report</a:t>
            </a:r>
          </a:p>
          <a:p>
            <a:pPr marL="342900" indent="-342900">
              <a:buAutoNum type="arabicPeriod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5907" y="1356102"/>
            <a:ext cx="35221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  <a:latin typeface="+mj-lt"/>
                <a:ea typeface="Big Caslon Medium" charset="0"/>
                <a:cs typeface="Big Caslon Medium" charset="0"/>
              </a:rPr>
              <a:t>Work Plan Highlights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90246" y="1063869"/>
            <a:ext cx="7042639" cy="30685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8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88149" y="1169377"/>
            <a:ext cx="6830435" cy="2848708"/>
          </a:xfrm>
          <a:prstGeom prst="rect">
            <a:avLst/>
          </a:prstGeom>
          <a:solidFill>
            <a:srgbClr val="1D3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DB41C47-472A-6149-80AF-7A7299676A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F0A2671-B601-904C-ADF0-CBC7CDE4B7EA}"/>
              </a:ext>
            </a:extLst>
          </p:cNvPr>
          <p:cNvSpPr txBox="1"/>
          <p:nvPr/>
        </p:nvSpPr>
        <p:spPr>
          <a:xfrm>
            <a:off x="3110402" y="1340023"/>
            <a:ext cx="3063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  <a:latin typeface="+mj-lt"/>
                <a:ea typeface="Big Caslon Medium" charset="0"/>
                <a:cs typeface="Big Caslon Medium" charset="0"/>
              </a:rPr>
              <a:t>Meeting Protocols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13C716A-E173-4B46-910B-F65F6816740E}"/>
              </a:ext>
            </a:extLst>
          </p:cNvPr>
          <p:cNvSpPr/>
          <p:nvPr/>
        </p:nvSpPr>
        <p:spPr>
          <a:xfrm>
            <a:off x="2089141" y="2035585"/>
            <a:ext cx="5866109" cy="173825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Be present</a:t>
            </a:r>
            <a:endParaRPr lang="en-US" sz="9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>
              <a:buFont typeface="+mj-lt"/>
              <a:buAutoNum type="arabicPeriod"/>
            </a:pPr>
            <a:endParaRPr lang="en-US" sz="9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Participate</a:t>
            </a:r>
            <a:endParaRPr lang="en-US" sz="9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228600">
              <a:buFont typeface="+mj-lt"/>
              <a:buAutoNum type="arabicPeriod"/>
            </a:pPr>
            <a:endParaRPr lang="en-US" sz="9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Be open and positive</a:t>
            </a:r>
            <a:endParaRPr lang="en-US" sz="9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endParaRPr lang="en-US" sz="9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Represent your organizational interest</a:t>
            </a:r>
            <a:endParaRPr lang="en-US" sz="9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228600">
              <a:buFont typeface="+mj-lt"/>
              <a:buAutoNum type="arabicPeriod"/>
            </a:pPr>
            <a:endParaRPr lang="en-US" sz="9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Respect each other</a:t>
            </a:r>
            <a:endParaRPr lang="en-US" sz="9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endParaRPr lang="en-US" sz="9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Look for solutions</a:t>
            </a:r>
            <a:endParaRPr lang="en-US" sz="9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endParaRPr lang="en-US" sz="9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Have fun</a:t>
            </a:r>
            <a:endParaRPr lang="en-US" sz="9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1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0246" y="1063869"/>
            <a:ext cx="7042639" cy="30685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28116"/>
      </p:ext>
    </p:extLst>
  </p:cSld>
  <p:clrMapOvr>
    <a:masterClrMapping/>
  </p:clrMapOvr>
</p:sld>
</file>

<file path=ppt/theme/theme1.xml><?xml version="1.0" encoding="utf-8"?>
<a:theme xmlns:a="http://schemas.openxmlformats.org/drawingml/2006/main" name="Gertrud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2159</TotalTime>
  <Words>463</Words>
  <Application>Microsoft Office PowerPoint</Application>
  <PresentationFormat>On-screen Show (16:9)</PresentationFormat>
  <Paragraphs>130</Paragraphs>
  <Slides>20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Gertrude template</vt:lpstr>
      <vt:lpstr>CLARK COUNTY  CORRECTION FACILITY  ADVISORY COMMISSION</vt:lpstr>
      <vt:lpstr>Welcoming/Opening Remarks   Clark County Chair, Marc Boldt</vt:lpstr>
      <vt:lpstr>PowerPoint Presentation</vt:lpstr>
      <vt:lpstr>AGENDA</vt:lpstr>
      <vt:lpstr>COMMISSION MEMBER INTRODUCTIONS  &amp;  EXPECTATIONS</vt:lpstr>
      <vt:lpstr>PowerPoint Presentation</vt:lpstr>
      <vt:lpstr>COMMISSION PROCESS  &amp;  TIMELINE REVIEW</vt:lpstr>
      <vt:lpstr>PowerPoint Presentation</vt:lpstr>
      <vt:lpstr>PowerPoint Presentation</vt:lpstr>
      <vt:lpstr>PowerPoint Presentation</vt:lpstr>
      <vt:lpstr>CLARK COUNTY MAIN JAIL  OVERVIEW  &amp;  CHALLENGES  Chief Corrections Deputy Ric Bishop</vt:lpstr>
      <vt:lpstr> COMMISSION INTERVIEWS  &amp;  SURVEY SUMMARY  </vt:lpstr>
      <vt:lpstr>SUMMARY POINTS</vt:lpstr>
      <vt:lpstr>SUMMARY POINTS</vt:lpstr>
      <vt:lpstr>SUMMARY POINTS</vt:lpstr>
      <vt:lpstr>SUMMARY POINTS</vt:lpstr>
      <vt:lpstr>TOP PRIORITIES FOR FUTURE JAIL</vt:lpstr>
      <vt:lpstr>PowerPoint Presentation</vt:lpstr>
      <vt:lpstr>CLOSING REMARKS</vt:lpstr>
      <vt:lpstr>CLARK COUNTY  CORRECTION  FACILITY ADVISORY COMMISSION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CLARK COUNTY CORRECTION FACILITY ADVISORY COMMITTEE</dc:title>
  <dc:creator>Jenkins, Marlia</dc:creator>
  <cp:lastModifiedBy>Jenkins, Marlia</cp:lastModifiedBy>
  <cp:revision>40</cp:revision>
  <cp:lastPrinted>2018-04-24T01:34:34Z</cp:lastPrinted>
  <dcterms:modified xsi:type="dcterms:W3CDTF">2018-04-25T20:13:17Z</dcterms:modified>
</cp:coreProperties>
</file>