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40" r:id="rId1"/>
  </p:sldMasterIdLst>
  <p:notesMasterIdLst>
    <p:notesMasterId r:id="rId7"/>
  </p:notesMasterIdLst>
  <p:sldIdLst>
    <p:sldId id="360" r:id="rId2"/>
    <p:sldId id="377" r:id="rId3"/>
    <p:sldId id="372" r:id="rId4"/>
    <p:sldId id="378" r:id="rId5"/>
    <p:sldId id="376" r:id="rId6"/>
  </p:sldIdLst>
  <p:sldSz cx="13004800" cy="9753600"/>
  <p:notesSz cx="7010400" cy="9296400"/>
  <p:defaultTextStyle>
    <a:defPPr>
      <a:defRPr lang="en-US"/>
    </a:defPPr>
    <a:lvl1pPr marL="0" algn="l" defTabSz="913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610" algn="l" defTabSz="913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227" algn="l" defTabSz="913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843" algn="l" defTabSz="913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460" algn="l" defTabSz="913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078" algn="l" defTabSz="913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691" algn="l" defTabSz="913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311" algn="l" defTabSz="913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924" algn="l" defTabSz="91322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hardsWork" initials="R" lastIdx="4" clrIdx="0"/>
  <p:cmAuthor id="1" name="Rowell, Earl" initials="RE" lastIdx="4" clrIdx="1"/>
  <p:cmAuthor id="2" name="Boening, Dean" initials="DWB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CC00"/>
    <a:srgbClr val="0033CC"/>
    <a:srgbClr val="567894"/>
    <a:srgbClr val="76F6F3"/>
    <a:srgbClr val="66CCFF"/>
    <a:srgbClr val="FF99FF"/>
    <a:srgbClr val="FF0066"/>
    <a:srgbClr val="33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 autoAdjust="0"/>
    <p:restoredTop sz="87732" autoAdjust="0"/>
  </p:normalViewPr>
  <p:slideViewPr>
    <p:cSldViewPr>
      <p:cViewPr varScale="1">
        <p:scale>
          <a:sx n="63" d="100"/>
          <a:sy n="63" d="100"/>
        </p:scale>
        <p:origin x="-480" y="1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5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body"/>
          </p:nvPr>
        </p:nvSpPr>
        <p:spPr>
          <a:xfrm>
            <a:off x="775834" y="4771042"/>
            <a:ext cx="6206317" cy="451974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66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66741" cy="50187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dirty="0">
                <a:latin typeface="Times New Roman"/>
              </a:rPr>
              <a:t>&lt;header&gt;</a:t>
            </a:r>
            <a:endParaRPr dirty="0"/>
          </a:p>
        </p:txBody>
      </p:sp>
      <p:sp>
        <p:nvSpPr>
          <p:cNvPr id="669" name="PlaceHolder 3"/>
          <p:cNvSpPr>
            <a:spLocks noGrp="1"/>
          </p:cNvSpPr>
          <p:nvPr>
            <p:ph type="dt"/>
          </p:nvPr>
        </p:nvSpPr>
        <p:spPr>
          <a:xfrm>
            <a:off x="4391245" y="0"/>
            <a:ext cx="3366741" cy="501874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dirty="0">
                <a:latin typeface="Times New Roman"/>
              </a:rPr>
              <a:t>&lt;date/time&gt;</a:t>
            </a:r>
            <a:endParaRPr dirty="0"/>
          </a:p>
        </p:txBody>
      </p:sp>
      <p:sp>
        <p:nvSpPr>
          <p:cNvPr id="670" name="PlaceHolder 4"/>
          <p:cNvSpPr>
            <a:spLocks noGrp="1"/>
          </p:cNvSpPr>
          <p:nvPr>
            <p:ph type="ftr"/>
          </p:nvPr>
        </p:nvSpPr>
        <p:spPr>
          <a:xfrm>
            <a:off x="0" y="9542444"/>
            <a:ext cx="3366741" cy="50187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dirty="0">
                <a:latin typeface="Times New Roman"/>
              </a:rPr>
              <a:t>&lt;footer&gt;</a:t>
            </a:r>
            <a:endParaRPr dirty="0"/>
          </a:p>
        </p:txBody>
      </p:sp>
      <p:sp>
        <p:nvSpPr>
          <p:cNvPr id="671" name="PlaceHolder 5"/>
          <p:cNvSpPr>
            <a:spLocks noGrp="1"/>
          </p:cNvSpPr>
          <p:nvPr>
            <p:ph type="sldNum"/>
          </p:nvPr>
        </p:nvSpPr>
        <p:spPr>
          <a:xfrm>
            <a:off x="4391245" y="9542444"/>
            <a:ext cx="3366741" cy="501874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412A2D4-5A8D-4D62-B6A3-7EA04CED3DAA}" type="slidenum">
              <a:rPr lang="en-US" sz="1400">
                <a:latin typeface="Times New Roman"/>
              </a:r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720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2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6610" algn="l" defTabSz="9132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3227" algn="l" defTabSz="9132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69843" algn="l" defTabSz="9132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6460" algn="l" defTabSz="9132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3078" algn="l" defTabSz="9132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39691" algn="l" defTabSz="9132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6311" algn="l" defTabSz="9132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2924" algn="l" defTabSz="9132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412A2D4-5A8D-4D62-B6A3-7EA04CED3DAA}" type="slidenum">
              <a:rPr lang="en-US" sz="1400" smtClean="0">
                <a:latin typeface="Times New Roman"/>
              </a:r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5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36 specific points to cover, as well as internal outreach / education for staff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412A2D4-5A8D-4D62-B6A3-7EA04CED3DAA}" type="slidenum">
              <a:rPr lang="en-US" sz="1400" smtClean="0">
                <a:latin typeface="Times New Roman"/>
              </a:r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Visit our web page for “What you can do for Clean Water” to learn more</a:t>
            </a:r>
            <a:r>
              <a:rPr lang="en-US" baseline="0" dirty="0" smtClean="0"/>
              <a:t> about the various ways to protect water. The web page also includes links to other community partners who help educate on stormwater.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Calibri" panose="020F0502020204030204" pitchFamily="34" charset="0"/>
              </a:rPr>
              <a:t>Web based</a:t>
            </a:r>
            <a:r>
              <a:rPr lang="en-US" sz="1100" dirty="0" smtClean="0">
                <a:latin typeface="Calibri" panose="020F0502020204030204" pitchFamily="34" charset="0"/>
              </a:rPr>
              <a:t> information, data and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Calibri" panose="020F0502020204030204" pitchFamily="34" charset="0"/>
              </a:rPr>
              <a:t>Printed materials </a:t>
            </a:r>
            <a:r>
              <a:rPr lang="en-US" sz="1100" dirty="0" smtClean="0">
                <a:latin typeface="Calibri" panose="020F0502020204030204" pitchFamily="34" charset="0"/>
              </a:rPr>
              <a:t>– fact sheets, fliers, brochures, bookmarks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Calibri" panose="020F0502020204030204" pitchFamily="34" charset="0"/>
              </a:rPr>
              <a:t>Event based learning </a:t>
            </a:r>
            <a:r>
              <a:rPr lang="en-US" sz="1100" dirty="0" smtClean="0">
                <a:latin typeface="Calibri" panose="020F0502020204030204" pitchFamily="34" charset="0"/>
              </a:rPr>
              <a:t>– Set up a booth at an event such as </a:t>
            </a:r>
            <a:r>
              <a:rPr lang="en-US" sz="1100" dirty="0" err="1" smtClean="0">
                <a:latin typeface="Calibri" panose="020F0502020204030204" pitchFamily="34" charset="0"/>
              </a:rPr>
              <a:t>EcoFair</a:t>
            </a:r>
            <a:r>
              <a:rPr lang="en-US" sz="1100" dirty="0" smtClean="0">
                <a:latin typeface="Calibri" panose="020F0502020204030204" pitchFamily="34" charset="0"/>
              </a:rPr>
              <a:t> Earth Day, teacher training,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Calibri" panose="020F0502020204030204" pitchFamily="34" charset="0"/>
              </a:rPr>
              <a:t>Hands-on learning </a:t>
            </a:r>
            <a:r>
              <a:rPr lang="en-US" sz="1100" dirty="0" smtClean="0">
                <a:latin typeface="Calibri" panose="020F0502020204030204" pitchFamily="34" charset="0"/>
              </a:rPr>
              <a:t>– Stewardship opportunities such as student water quality monitoring, drain marking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dirty="0" smtClean="0">
                <a:latin typeface="Calibri" panose="020F0502020204030204" pitchFamily="34" charset="0"/>
              </a:rPr>
              <a:t>Technical Assistance visits </a:t>
            </a:r>
            <a:r>
              <a:rPr lang="en-US" sz="1100" dirty="0" smtClean="0">
                <a:latin typeface="Calibri" panose="020F0502020204030204" pitchFamily="34" charset="0"/>
              </a:rPr>
              <a:t>– Green Business and Source control staff meet with business, Specialists work with HOA’s &amp; property managers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412A2D4-5A8D-4D62-B6A3-7EA04CED3DAA}" type="slidenum">
              <a:rPr lang="en-US" sz="1400" smtClean="0">
                <a:latin typeface="Times New Roman"/>
              </a:r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04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412A2D4-5A8D-4D62-B6A3-7EA04CED3DAA}" type="slidenum">
              <a:rPr lang="en-US" sz="1400" smtClean="0">
                <a:latin typeface="Times New Roman"/>
              </a:r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75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412A2D4-5A8D-4D62-B6A3-7EA04CED3DAA}" type="slidenum">
              <a:rPr lang="en-US" sz="1400" smtClean="0">
                <a:latin typeface="Times New Roman"/>
              </a:r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2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2788053" y="4335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3004800" cy="35763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8077" y="9090356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950720" y="4009813"/>
            <a:ext cx="9103360" cy="2492587"/>
          </a:xfrm>
        </p:spPr>
        <p:txBody>
          <a:bodyPr/>
          <a:lstStyle>
            <a:lvl1pPr marL="0" indent="0" algn="ctr">
              <a:buNone/>
              <a:defRPr sz="2300" b="1" cap="all" spc="356" baseline="0">
                <a:solidFill>
                  <a:schemeClr val="tx2"/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1E41-D8DC-4712-B231-34B9FEF833CC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21082" y="3441937"/>
            <a:ext cx="12562637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6747" y="216747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6068907" y="3008444"/>
            <a:ext cx="866987" cy="86698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203290" y="3142827"/>
            <a:ext cx="598221" cy="5982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177280" y="3128107"/>
            <a:ext cx="650240" cy="62766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75360" y="541866"/>
            <a:ext cx="11054080" cy="249258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8F19F-0958-4775-92EC-9BDAACED33AB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970347" y="0"/>
            <a:ext cx="3034453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3004800" cy="22108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8077" y="9090356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6747" y="221082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5719945" y="4662221"/>
            <a:ext cx="8882278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9727590" y="4161085"/>
            <a:ext cx="866987" cy="86698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9861973" y="4295468"/>
            <a:ext cx="598221" cy="5982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5964" y="4280749"/>
            <a:ext cx="650240" cy="627662"/>
          </a:xfrm>
        </p:spPr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493" y="433493"/>
            <a:ext cx="9320107" cy="827927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172-7E93-4648-ABD6-22039B5B1F9B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12214" y="433495"/>
            <a:ext cx="2059093" cy="832216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552F-BA19-46E3-B644-1FCFD1803C7C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03290" y="1459730"/>
            <a:ext cx="650240" cy="627662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29158" y="2171802"/>
            <a:ext cx="12094464" cy="6502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2788053" y="27093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16747" y="3251200"/>
            <a:ext cx="12562637" cy="4334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21082" y="202456"/>
            <a:ext cx="12562637" cy="3043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6206" y="3901441"/>
            <a:ext cx="9216247" cy="2379698"/>
          </a:xfrm>
        </p:spPr>
        <p:txBody>
          <a:bodyPr anchor="t"/>
          <a:lstStyle>
            <a:lvl1pPr marL="0" indent="0" algn="ctr">
              <a:buNone/>
              <a:defRPr sz="2300" b="1" cap="all" spc="356" baseline="0">
                <a:solidFill>
                  <a:schemeClr val="tx2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8077" y="9090356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6747" y="216747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18FC-8F88-4C4D-8674-5770477049C9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16747" y="3467947"/>
            <a:ext cx="12562637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6068907" y="3008444"/>
            <a:ext cx="866987" cy="86698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6203290" y="3142827"/>
            <a:ext cx="598221" cy="5982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77280" y="3128107"/>
            <a:ext cx="650240" cy="62766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758613"/>
            <a:ext cx="11054080" cy="2167467"/>
          </a:xfrm>
        </p:spPr>
        <p:txBody>
          <a:bodyPr anchor="b"/>
          <a:lstStyle>
            <a:lvl1pPr algn="ctr">
              <a:buNone/>
              <a:defRPr sz="60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159" y="325120"/>
            <a:ext cx="12137813" cy="107939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36374" y="9116365"/>
            <a:ext cx="4330598" cy="520192"/>
          </a:xfrm>
        </p:spPr>
        <p:txBody>
          <a:bodyPr/>
          <a:lstStyle/>
          <a:p>
            <a:fld id="{083A1DBE-BF77-40CB-8DDF-6334C2FAF848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489714" y="2240928"/>
            <a:ext cx="12688" cy="6854481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29158" y="1950720"/>
            <a:ext cx="5743787" cy="6658458"/>
          </a:xfrm>
        </p:spPr>
        <p:txBody>
          <a:bodyPr/>
          <a:lstStyle>
            <a:lvl1pPr>
              <a:defRPr sz="36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827520" y="1950720"/>
            <a:ext cx="5743787" cy="6658458"/>
          </a:xfrm>
        </p:spPr>
        <p:txBody>
          <a:bodyPr/>
          <a:lstStyle>
            <a:lvl1pPr>
              <a:defRPr sz="36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502400" y="3129280"/>
            <a:ext cx="0" cy="595619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3004800" cy="20590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2788053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6747" y="1950720"/>
            <a:ext cx="12562637" cy="130048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7535" y="9090355"/>
            <a:ext cx="12562637" cy="4421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158" y="2167467"/>
            <a:ext cx="5746045" cy="1042452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3100" b="1" dirty="0" smtClean="0">
                <a:solidFill>
                  <a:srgbClr val="FFFFFF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814337" y="2167467"/>
            <a:ext cx="5748302" cy="104038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3100" b="1"/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5B760-A20B-4170-B005-D979E289C7AA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3493" y="9116365"/>
            <a:ext cx="5093547" cy="5201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16747" y="1820672"/>
            <a:ext cx="12562637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16747" y="221082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29158" y="3514856"/>
            <a:ext cx="5748122" cy="5430619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827520" y="3514856"/>
            <a:ext cx="5743787" cy="543600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6068907" y="1359695"/>
            <a:ext cx="866987" cy="86698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6203290" y="1494078"/>
            <a:ext cx="598221" cy="5982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77280" y="1482548"/>
            <a:ext cx="650240" cy="627662"/>
          </a:xfrm>
        </p:spPr>
        <p:txBody>
          <a:bodyPr/>
          <a:lstStyle>
            <a:lvl1pPr algn="ctr">
              <a:defRPr/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2584-E83C-4E05-902F-A74912B59B72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77280" y="1473451"/>
            <a:ext cx="650240" cy="627662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3004800" cy="22108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2788053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8077" y="9090356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6747" y="225416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3B4B2-415D-4680-8260-094427EB1948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68907" y="8994987"/>
            <a:ext cx="866987" cy="627661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16747" y="216747"/>
            <a:ext cx="12562637" cy="43349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2788053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3004800" cy="16906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16747" y="866987"/>
            <a:ext cx="3901440" cy="8344747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1300480"/>
            <a:ext cx="3359573" cy="1408853"/>
          </a:xfrm>
        </p:spPr>
        <p:txBody>
          <a:bodyPr anchor="b">
            <a:noAutofit/>
          </a:bodyPr>
          <a:lstStyle>
            <a:lvl1pPr algn="l">
              <a:buNone/>
              <a:defRPr sz="31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41867" y="2817708"/>
            <a:ext cx="3359573" cy="5895058"/>
          </a:xfrm>
        </p:spPr>
        <p:txBody>
          <a:bodyPr/>
          <a:lstStyle>
            <a:lvl1pPr marL="0" indent="0">
              <a:spcAft>
                <a:spcPts val="1422"/>
              </a:spcAft>
              <a:buNone/>
              <a:defRPr sz="2300">
                <a:solidFill>
                  <a:srgbClr val="FFFFFF"/>
                </a:solidFill>
              </a:defRPr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6747" y="216747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16747" y="758613"/>
            <a:ext cx="12562637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443307" y="975360"/>
            <a:ext cx="8019627" cy="7694507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842346" y="325120"/>
            <a:ext cx="866987" cy="86698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976729" y="459503"/>
            <a:ext cx="598221" cy="5982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0" y="444784"/>
            <a:ext cx="650240" cy="627662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12412" y="9085704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53B1-A9D8-4C2B-9002-730E184BF58F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9158" y="9117650"/>
            <a:ext cx="4811776" cy="520192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16747" y="758613"/>
            <a:ext cx="12562637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2788053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16747" y="216747"/>
            <a:ext cx="12562637" cy="42915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16747" y="866987"/>
            <a:ext cx="3901440" cy="8344747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16747" y="221082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842346" y="325120"/>
            <a:ext cx="866987" cy="86698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976729" y="459503"/>
            <a:ext cx="598221" cy="5982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0" y="444784"/>
            <a:ext cx="650240" cy="627662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7152640"/>
            <a:ext cx="8344747" cy="1733973"/>
          </a:xfrm>
        </p:spPr>
        <p:txBody>
          <a:bodyPr anchor="t">
            <a:noAutofit/>
          </a:bodyPr>
          <a:lstStyle>
            <a:lvl1pPr algn="l">
              <a:buNone/>
              <a:defRPr sz="3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67200" y="866987"/>
            <a:ext cx="8344747" cy="6068907"/>
          </a:xfrm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" y="1408853"/>
            <a:ext cx="3467947" cy="7477760"/>
          </a:xfrm>
        </p:spPr>
        <p:txBody>
          <a:bodyPr/>
          <a:lstStyle>
            <a:lvl1pPr marL="0" indent="0">
              <a:spcAft>
                <a:spcPts val="1422"/>
              </a:spcAft>
              <a:buFontTx/>
              <a:buNone/>
              <a:defRPr sz="2300">
                <a:solidFill>
                  <a:srgbClr val="FFFFFF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12412" y="9085704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32039" y="9109311"/>
            <a:ext cx="4330598" cy="520192"/>
          </a:xfrm>
        </p:spPr>
        <p:txBody>
          <a:bodyPr/>
          <a:lstStyle/>
          <a:p>
            <a:fld id="{BBC97AB7-8D0D-44D5-B418-EBA1A5FE1690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9158" y="9117650"/>
            <a:ext cx="5097882" cy="520192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9536853"/>
            <a:ext cx="13004800" cy="21674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3004800" cy="198168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2788053" y="0"/>
            <a:ext cx="216747" cy="9753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12412" y="9085704"/>
            <a:ext cx="12562637" cy="44026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36374" y="9109311"/>
            <a:ext cx="4330598" cy="520192"/>
          </a:xfrm>
          <a:prstGeom prst="rect">
            <a:avLst/>
          </a:prstGeom>
        </p:spPr>
        <p:txBody>
          <a:bodyPr vert="horz" lIns="130046" tIns="65023" rIns="130046" bIns="65023"/>
          <a:lstStyle>
            <a:lvl1pPr algn="r" eaLnBrk="1" latinLnBrk="0" hangingPunct="1">
              <a:defRPr kumimoji="0" sz="2000">
                <a:solidFill>
                  <a:srgbClr val="FFFFFF"/>
                </a:solidFill>
              </a:defRPr>
            </a:lvl1pPr>
          </a:lstStyle>
          <a:p>
            <a:fld id="{27F4707C-F09A-438E-A8D8-02FFB9BAD56C}" type="datetime1">
              <a:rPr lang="en-US" smtClean="0"/>
              <a:t>10/18/2016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33493" y="9117650"/>
            <a:ext cx="5093547" cy="520192"/>
          </a:xfrm>
          <a:prstGeom prst="rect">
            <a:avLst/>
          </a:prstGeom>
        </p:spPr>
        <p:txBody>
          <a:bodyPr vert="horz" lIns="130046" tIns="65023" rIns="130046" bIns="65023"/>
          <a:lstStyle>
            <a:lvl1pPr algn="l" eaLnBrk="1" latinLnBrk="0" hangingPunct="1">
              <a:defRPr kumimoji="0" sz="17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6747" y="221082"/>
            <a:ext cx="12562637" cy="9311437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16747" y="1815812"/>
            <a:ext cx="12562637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130046" tIns="65023" rIns="130046" bIns="65023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6068907" y="1359695"/>
            <a:ext cx="866987" cy="866987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203290" y="1494078"/>
            <a:ext cx="598221" cy="598221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77280" y="1479359"/>
            <a:ext cx="650240" cy="627662"/>
          </a:xfrm>
          <a:prstGeom prst="rect">
            <a:avLst/>
          </a:prstGeom>
        </p:spPr>
        <p:txBody>
          <a:bodyPr vert="horz" lIns="65023" tIns="65023" rIns="65023" bIns="65023" anchor="ctr">
            <a:normAutofit/>
          </a:bodyPr>
          <a:lstStyle>
            <a:lvl1pPr algn="ctr" eaLnBrk="1" latinLnBrk="0" hangingPunct="1">
              <a:defRPr kumimoji="0" sz="23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C48A74-8E9E-4D46-A152-EB28D54DFB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29159" y="325120"/>
            <a:ext cx="12137813" cy="1079398"/>
          </a:xfrm>
          <a:prstGeom prst="rect">
            <a:avLst/>
          </a:prstGeom>
        </p:spPr>
        <p:txBody>
          <a:bodyPr vert="horz" lIns="130046" tIns="65023" rIns="130046" bIns="65023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29159" y="2167467"/>
            <a:ext cx="12137813" cy="6541414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7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390138" indent="-39013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780276" indent="-39013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170414" indent="-325115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52" indent="-325115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1950690" indent="-325115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340827" indent="-26009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965" indent="-260092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91057" indent="-260092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381195" indent="-260092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20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hyperlink" Target="https://www.clark.wa.gov/public-works/what-you-can-do-clean-wate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06400" y="4114800"/>
            <a:ext cx="7391400" cy="307594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spc="0" dirty="0" smtClean="0">
                <a:solidFill>
                  <a:schemeClr val="tx1"/>
                </a:solidFill>
                <a:latin typeface="Myriad Web Pro"/>
              </a:rPr>
              <a:t>Public works</a:t>
            </a:r>
          </a:p>
          <a:p>
            <a:pPr algn="l"/>
            <a:r>
              <a:rPr lang="en-US" sz="2800" spc="0" dirty="0" smtClean="0">
                <a:solidFill>
                  <a:schemeClr val="tx1"/>
                </a:solidFill>
                <a:latin typeface="Myriad Web Pro"/>
              </a:rPr>
              <a:t>1300 </a:t>
            </a:r>
            <a:r>
              <a:rPr lang="en-US" sz="2800" spc="0" dirty="0">
                <a:solidFill>
                  <a:schemeClr val="tx1"/>
                </a:solidFill>
                <a:latin typeface="Myriad Web Pro"/>
              </a:rPr>
              <a:t>Franklin St. </a:t>
            </a:r>
          </a:p>
          <a:p>
            <a:pPr algn="l"/>
            <a:r>
              <a:rPr lang="en-US" sz="2800" cap="none" spc="0" dirty="0">
                <a:solidFill>
                  <a:schemeClr val="tx1"/>
                </a:solidFill>
                <a:latin typeface="Myriad Web Pro"/>
              </a:rPr>
              <a:t>Public Service </a:t>
            </a:r>
            <a:r>
              <a:rPr lang="en-US" sz="2800" cap="none" spc="0" dirty="0" smtClean="0">
                <a:solidFill>
                  <a:schemeClr val="tx1"/>
                </a:solidFill>
                <a:latin typeface="Myriad Web Pro"/>
              </a:rPr>
              <a:t>Center</a:t>
            </a:r>
          </a:p>
          <a:p>
            <a:pPr algn="l"/>
            <a:r>
              <a:rPr lang="en-US" sz="2800" cap="none" spc="0" dirty="0" smtClean="0">
                <a:solidFill>
                  <a:schemeClr val="tx1"/>
                </a:solidFill>
                <a:latin typeface="Myriad Web Pro"/>
              </a:rPr>
              <a:t>Vancouver, WA  98666-9810</a:t>
            </a:r>
          </a:p>
          <a:p>
            <a:pPr algn="l"/>
            <a:r>
              <a:rPr lang="en-US" sz="2800" cap="none" spc="0" dirty="0" smtClean="0">
                <a:solidFill>
                  <a:schemeClr val="tx1"/>
                </a:solidFill>
                <a:latin typeface="Myriad Web Pro"/>
              </a:rPr>
              <a:t>(360) 397-2121</a:t>
            </a:r>
          </a:p>
          <a:p>
            <a:pPr algn="l"/>
            <a:r>
              <a:rPr lang="en-US" sz="2800" cap="none" spc="0" dirty="0" smtClean="0">
                <a:solidFill>
                  <a:schemeClr val="tx1"/>
                </a:solidFill>
                <a:latin typeface="Myriad Web Pro"/>
              </a:rPr>
              <a:t>cleanwater@clark.wa.gov</a:t>
            </a:r>
            <a:endParaRPr lang="en-US" sz="2800" cap="none" spc="0" dirty="0">
              <a:solidFill>
                <a:schemeClr val="tx1"/>
              </a:solidFill>
              <a:latin typeface="Myriad Web Pro"/>
            </a:endParaRPr>
          </a:p>
          <a:p>
            <a:pPr algn="l"/>
            <a:endParaRPr lang="en-US" sz="2800" cap="none" dirty="0" smtClean="0">
              <a:solidFill>
                <a:schemeClr val="tx1"/>
              </a:solidFill>
              <a:latin typeface="Myriad Web Pro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16000" y="609600"/>
            <a:ext cx="11054080" cy="249258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Myriad Web Pro" panose="020B0503030403020204" pitchFamily="34" charset="0"/>
              </a:rPr>
              <a:t>Clark </a:t>
            </a:r>
            <a:r>
              <a:rPr lang="en-US" b="1" dirty="0" smtClean="0">
                <a:solidFill>
                  <a:schemeClr val="tx1"/>
                </a:solidFill>
                <a:latin typeface="Myriad Web Pro" panose="020B0503030403020204" pitchFamily="34" charset="0"/>
              </a:rPr>
              <a:t> County </a:t>
            </a:r>
            <a:r>
              <a:rPr lang="en-US" b="1" dirty="0">
                <a:solidFill>
                  <a:schemeClr val="tx1"/>
                </a:solidFill>
                <a:latin typeface="Myriad Web Pro" panose="020B050303040302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Myriad Web Pro" panose="020B050303040302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Myriad Web Pro" panose="020B0503030403020204" pitchFamily="34" charset="0"/>
              </a:rPr>
              <a:t>Clean </a:t>
            </a:r>
            <a:r>
              <a:rPr lang="en-US" b="1" dirty="0" smtClean="0">
                <a:solidFill>
                  <a:schemeClr val="tx1"/>
                </a:solidFill>
                <a:latin typeface="Myriad Web Pro" panose="020B0503030403020204" pitchFamily="34" charset="0"/>
              </a:rPr>
              <a:t> Water  Division</a:t>
            </a:r>
            <a:r>
              <a:rPr lang="en-US" b="1" dirty="0">
                <a:solidFill>
                  <a:schemeClr val="tx1"/>
                </a:solidFill>
                <a:latin typeface="Myriad Web Pro" panose="020B050303040302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Myriad Web Pro" panose="020B0503030403020204" pitchFamily="34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Myriad Web Pro" panose="020B0503030403020204" pitchFamily="34" charset="0"/>
              </a:rPr>
              <a:t>An overview of the Education / Outreach program</a:t>
            </a:r>
            <a:endParaRPr lang="en-US" sz="4400" dirty="0"/>
          </a:p>
        </p:txBody>
      </p:sp>
      <p:pic>
        <p:nvPicPr>
          <p:cNvPr id="5" name="Picture 5"/>
          <p:cNvPicPr/>
          <p:nvPr/>
        </p:nvPicPr>
        <p:blipFill>
          <a:blip r:embed="rId3"/>
          <a:srcRect l="46702" t="1876" b="2060"/>
          <a:stretch>
            <a:fillRect/>
          </a:stretch>
        </p:blipFill>
        <p:spPr>
          <a:xfrm>
            <a:off x="8102799" y="3699019"/>
            <a:ext cx="4571801" cy="5264437"/>
          </a:xfrm>
          <a:prstGeom prst="rect">
            <a:avLst/>
          </a:prstGeom>
          <a:ln w="12600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7343140"/>
            <a:ext cx="1600200" cy="1457960"/>
          </a:xfrm>
          <a:prstGeom prst="rect">
            <a:avLst/>
          </a:prstGeom>
        </p:spPr>
      </p:pic>
      <p:sp>
        <p:nvSpPr>
          <p:cNvPr id="7" name="Subtitle 1"/>
          <p:cNvSpPr txBox="1">
            <a:spLocks/>
          </p:cNvSpPr>
          <p:nvPr/>
        </p:nvSpPr>
        <p:spPr>
          <a:xfrm>
            <a:off x="254000" y="9053830"/>
            <a:ext cx="12496800" cy="1156970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300" b="1" kern="1200" cap="all" spc="356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023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3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0046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600919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2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cap="none" dirty="0" smtClean="0">
                <a:solidFill>
                  <a:schemeClr val="tx1"/>
                </a:solidFill>
                <a:latin typeface="Myriad Pro Cond" pitchFamily="34" charset="0"/>
              </a:rPr>
              <a:t>www.clark.wa.gov/stormwater</a:t>
            </a:r>
            <a:endParaRPr lang="en-US" sz="2000" cap="none" dirty="0"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5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82600" y="4038600"/>
            <a:ext cx="12115799" cy="5328404"/>
            <a:chOff x="482600" y="4038600"/>
            <a:chExt cx="12115799" cy="5328404"/>
          </a:xfrm>
        </p:grpSpPr>
        <p:sp>
          <p:nvSpPr>
            <p:cNvPr id="36" name="Rectangle 35"/>
            <p:cNvSpPr/>
            <p:nvPr/>
          </p:nvSpPr>
          <p:spPr>
            <a:xfrm>
              <a:off x="482600" y="8584276"/>
              <a:ext cx="12115798" cy="782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82600" y="7604760"/>
              <a:ext cx="12115798" cy="100584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82600" y="4038600"/>
              <a:ext cx="12115799" cy="5328404"/>
              <a:chOff x="482600" y="4038600"/>
              <a:chExt cx="12115799" cy="532840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82600" y="4038600"/>
                <a:ext cx="12115799" cy="5328404"/>
                <a:chOff x="482600" y="4038600"/>
                <a:chExt cx="12115799" cy="5328404"/>
              </a:xfrm>
            </p:grpSpPr>
            <p:cxnSp>
              <p:nvCxnSpPr>
                <p:cNvPr id="37" name="Straight Connector 36"/>
                <p:cNvCxnSpPr>
                  <a:stCxn id="28" idx="2"/>
                </p:cNvCxnSpPr>
                <p:nvPr/>
              </p:nvCxnSpPr>
              <p:spPr>
                <a:xfrm>
                  <a:off x="6502400" y="4038600"/>
                  <a:ext cx="0" cy="3543300"/>
                </a:xfrm>
                <a:prstGeom prst="line">
                  <a:avLst/>
                </a:prstGeom>
                <a:noFill/>
                <a:ln w="28575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482600" y="7581900"/>
                  <a:ext cx="12115799" cy="1785104"/>
                </a:xfrm>
                <a:prstGeom prst="rect">
                  <a:avLst/>
                </a:prstGeom>
                <a:noFill/>
                <a:ln w="38100">
                  <a:solidFill>
                    <a:schemeClr val="tx2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800100" indent="-342900">
                    <a:buFont typeface="Wingdings" panose="05000000000000000000" pitchFamily="2" charset="2"/>
                    <a:buChar char="q"/>
                  </a:pPr>
                  <a:r>
                    <a:rPr lang="en-US" sz="2200" b="1" dirty="0" smtClean="0">
                      <a:latin typeface="Calibri" panose="020F0502020204030204" pitchFamily="34" charset="0"/>
                    </a:rPr>
                    <a:t>Build awareness </a:t>
                  </a:r>
                  <a:r>
                    <a:rPr lang="en-US" sz="2200" dirty="0" smtClean="0">
                      <a:latin typeface="Calibri" panose="020F0502020204030204" pitchFamily="34" charset="0"/>
                    </a:rPr>
                    <a:t>of stormwater problems</a:t>
                  </a:r>
                </a:p>
                <a:p>
                  <a:pPr marL="800100" indent="-342900">
                    <a:buFont typeface="Wingdings" panose="05000000000000000000" pitchFamily="2" charset="2"/>
                    <a:buChar char="q"/>
                  </a:pPr>
                  <a:r>
                    <a:rPr lang="en-US" sz="2200" b="1" dirty="0" smtClean="0">
                      <a:latin typeface="Calibri" panose="020F0502020204030204" pitchFamily="34" charset="0"/>
                    </a:rPr>
                    <a:t>Effect behavior</a:t>
                  </a:r>
                </a:p>
                <a:p>
                  <a:pPr marL="800100" indent="-342900">
                    <a:buFont typeface="Wingdings" panose="05000000000000000000" pitchFamily="2" charset="2"/>
                    <a:buChar char="q"/>
                  </a:pPr>
                  <a:r>
                    <a:rPr lang="en-US" sz="2200" dirty="0" smtClean="0">
                      <a:latin typeface="Calibri" panose="020F0502020204030204" pitchFamily="34" charset="0"/>
                    </a:rPr>
                    <a:t>Create and/or partner with others to provide </a:t>
                  </a:r>
                  <a:r>
                    <a:rPr lang="en-US" sz="2200" b="1" dirty="0" smtClean="0">
                      <a:latin typeface="Calibri" panose="020F0502020204030204" pitchFamily="34" charset="0"/>
                    </a:rPr>
                    <a:t>stewardship opportunities</a:t>
                  </a:r>
                </a:p>
                <a:p>
                  <a:pPr marL="800100" indent="-342900">
                    <a:buFont typeface="Wingdings" panose="05000000000000000000" pitchFamily="2" charset="2"/>
                    <a:buChar char="q"/>
                  </a:pPr>
                  <a:r>
                    <a:rPr lang="en-US" sz="2200" b="1" dirty="0" smtClean="0">
                      <a:latin typeface="Calibri" panose="020F0502020204030204" pitchFamily="34" charset="0"/>
                    </a:rPr>
                    <a:t>Measure understanding </a:t>
                  </a:r>
                  <a:r>
                    <a:rPr lang="en-US" sz="2200" dirty="0" smtClean="0">
                      <a:latin typeface="Calibri" panose="020F0502020204030204" pitchFamily="34" charset="0"/>
                    </a:rPr>
                    <a:t>of targeted behaviors (completed 2015 – Gas Station Spill Kit program)</a:t>
                  </a:r>
                </a:p>
                <a:p>
                  <a:pPr marL="800100" indent="-342900">
                    <a:buFont typeface="Wingdings" panose="05000000000000000000" pitchFamily="2" charset="2"/>
                    <a:buChar char="q"/>
                  </a:pPr>
                  <a:r>
                    <a:rPr lang="en-US" sz="2200" b="1" dirty="0" smtClean="0">
                      <a:latin typeface="Calibri" panose="020F0502020204030204" pitchFamily="34" charset="0"/>
                    </a:rPr>
                    <a:t>Use measures </a:t>
                  </a:r>
                  <a:r>
                    <a:rPr lang="en-US" sz="2200" dirty="0" smtClean="0">
                      <a:latin typeface="Calibri" panose="020F0502020204030204" pitchFamily="34" charset="0"/>
                    </a:rPr>
                    <a:t>to target outreach efforts</a:t>
                  </a:r>
                  <a:endParaRPr lang="en-US" sz="2200" dirty="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939800" y="8534400"/>
                  <a:ext cx="533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sym typeface="Wingdings"/>
                    </a:rPr>
                    <a:t></a:t>
                  </a:r>
                  <a:endParaRPr lang="en-US" sz="2400" dirty="0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 rot="16200000">
                <a:off x="-25916" y="7682984"/>
                <a:ext cx="1562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anose="020F0502020204030204" pitchFamily="34" charset="0"/>
                  </a:rPr>
                  <a:t>On-going</a:t>
                </a:r>
                <a:endParaRPr lang="en-US" b="1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254000" y="2372380"/>
            <a:ext cx="5543550" cy="4866620"/>
            <a:chOff x="254000" y="2372380"/>
            <a:chExt cx="5543550" cy="4866620"/>
          </a:xfrm>
        </p:grpSpPr>
        <p:sp>
          <p:nvSpPr>
            <p:cNvPr id="40" name="Oval 39"/>
            <p:cNvSpPr/>
            <p:nvPr/>
          </p:nvSpPr>
          <p:spPr>
            <a:xfrm>
              <a:off x="254000" y="2895600"/>
              <a:ext cx="5410200" cy="4343400"/>
            </a:xfrm>
            <a:prstGeom prst="ellipse">
              <a:avLst/>
            </a:prstGeom>
            <a:noFill/>
            <a:ln w="76200">
              <a:solidFill>
                <a:srgbClr val="000000">
                  <a:alpha val="41961"/>
                </a:srgb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78000" y="3090949"/>
              <a:ext cx="1600200" cy="838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Calibri" panose="020F0502020204030204" pitchFamily="34" charset="0"/>
                </a:rPr>
                <a:t>Students</a:t>
              </a:r>
              <a:endParaRPr lang="en-US" sz="2000" b="1" dirty="0">
                <a:latin typeface="Calibri" panose="020F050202020403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073400" y="3657600"/>
              <a:ext cx="2057400" cy="8382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Calibri" panose="020F0502020204030204" pitchFamily="34" charset="0"/>
                </a:rPr>
                <a:t>Businesses</a:t>
              </a:r>
              <a:endParaRPr lang="en-US" sz="2000" b="1" dirty="0">
                <a:latin typeface="Calibri" panose="020F050202020403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8800" y="3831474"/>
              <a:ext cx="1905000" cy="1235825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Calibri" panose="020F0502020204030204" pitchFamily="34" charset="0"/>
                </a:rPr>
                <a:t>General public</a:t>
              </a:r>
              <a:endParaRPr lang="en-US" sz="2000" b="1" dirty="0">
                <a:latin typeface="Calibri" panose="020F0502020204030204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387600" y="4572000"/>
              <a:ext cx="2133600" cy="9144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Calibri" panose="020F0502020204030204" pitchFamily="34" charset="0"/>
                </a:rPr>
                <a:t>Engineers/</a:t>
              </a:r>
              <a:br>
                <a:rPr lang="en-US" sz="2000" b="1" dirty="0" smtClean="0">
                  <a:latin typeface="Calibri" panose="020F0502020204030204" pitchFamily="34" charset="0"/>
                </a:rPr>
              </a:br>
              <a:r>
                <a:rPr lang="en-US" sz="2000" b="1" dirty="0" smtClean="0">
                  <a:latin typeface="Calibri" panose="020F0502020204030204" pitchFamily="34" charset="0"/>
                </a:rPr>
                <a:t>Contractors</a:t>
              </a:r>
              <a:endParaRPr lang="en-US" sz="2000" b="1" dirty="0">
                <a:latin typeface="Calibri" panose="020F050202020403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96900" y="5334000"/>
              <a:ext cx="2400300" cy="778625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Calibri" panose="020F0502020204030204" pitchFamily="34" charset="0"/>
                </a:rPr>
                <a:t>Property</a:t>
              </a:r>
              <a:br>
                <a:rPr lang="en-US" sz="2000" b="1" dirty="0" smtClean="0">
                  <a:latin typeface="Calibri" panose="020F0502020204030204" pitchFamily="34" charset="0"/>
                </a:rPr>
              </a:br>
              <a:r>
                <a:rPr lang="en-US" sz="2000" b="1" dirty="0" smtClean="0">
                  <a:latin typeface="Calibri" panose="020F0502020204030204" pitchFamily="34" charset="0"/>
                </a:rPr>
                <a:t>Managers</a:t>
              </a:r>
              <a:endParaRPr lang="en-US" sz="2000" b="1" dirty="0">
                <a:latin typeface="Calibri" panose="020F0502020204030204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844800" y="5638800"/>
              <a:ext cx="2133600" cy="109797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latin typeface="Calibri" panose="020F0502020204030204" pitchFamily="34" charset="0"/>
                  <a:cs typeface="Myriad Arabic" pitchFamily="50" charset="-78"/>
                </a:rPr>
                <a:t>Developers</a:t>
              </a:r>
              <a:br>
                <a:rPr lang="en-US" sz="2000" b="1" dirty="0" smtClean="0">
                  <a:latin typeface="Calibri" panose="020F0502020204030204" pitchFamily="34" charset="0"/>
                  <a:cs typeface="Myriad Arabic" pitchFamily="50" charset="-78"/>
                </a:rPr>
              </a:br>
              <a:r>
                <a:rPr lang="en-US" sz="2000" b="1" dirty="0" smtClean="0">
                  <a:latin typeface="Calibri" panose="020F0502020204030204" pitchFamily="34" charset="0"/>
                  <a:cs typeface="Myriad Arabic" pitchFamily="50" charset="-78"/>
                </a:rPr>
                <a:t>Land Use Planners</a:t>
              </a:r>
              <a:endParaRPr lang="en-US" sz="2000" b="1" dirty="0">
                <a:latin typeface="Calibri" panose="020F0502020204030204" pitchFamily="34" charset="0"/>
                <a:cs typeface="Myriad Arabic" pitchFamily="50" charset="-78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25650" y="2372380"/>
              <a:ext cx="3771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yriad Pro SemiExt" pitchFamily="34" charset="0"/>
                </a:rPr>
                <a:t>Audiences</a:t>
              </a:r>
              <a:endPara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SemiExt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112000" y="1752600"/>
            <a:ext cx="5486399" cy="5866388"/>
            <a:chOff x="7112000" y="1752600"/>
            <a:chExt cx="5486399" cy="5866388"/>
          </a:xfrm>
        </p:grpSpPr>
        <p:sp>
          <p:nvSpPr>
            <p:cNvPr id="42" name="Rounded Rectangle 41"/>
            <p:cNvSpPr/>
            <p:nvPr/>
          </p:nvSpPr>
          <p:spPr>
            <a:xfrm>
              <a:off x="7112000" y="2275820"/>
              <a:ext cx="5486399" cy="4963180"/>
            </a:xfrm>
            <a:prstGeom prst="roundRect">
              <a:avLst/>
            </a:prstGeom>
            <a:noFill/>
            <a:ln w="76200">
              <a:solidFill>
                <a:srgbClr val="000000">
                  <a:alpha val="43922"/>
                </a:srgb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43003" y="1752600"/>
              <a:ext cx="3771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Myriad Pro SemiExt" pitchFamily="34" charset="0"/>
                </a:rPr>
                <a:t>Educational Goal</a:t>
              </a:r>
              <a:endParaRPr lang="en-US" sz="2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SemiExt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07443" y="2423853"/>
              <a:ext cx="43909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latin typeface="Calibri" panose="020F0502020204030204" pitchFamily="34" charset="0"/>
                </a:rPr>
                <a:t>General impacts of stormwater</a:t>
              </a:r>
            </a:p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latin typeface="Calibri" panose="020F0502020204030204" pitchFamily="34" charset="0"/>
                </a:rPr>
                <a:t>Impacts of impervious surfaces</a:t>
              </a:r>
            </a:p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latin typeface="Calibri" panose="020F0502020204030204" pitchFamily="34" charset="0"/>
                </a:rPr>
                <a:t>Illicit discharge &amp; how to report</a:t>
              </a:r>
            </a:p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latin typeface="Calibri" panose="020F0502020204030204" pitchFamily="34" charset="0"/>
                </a:rPr>
                <a:t>LID principles &amp; BMPs</a:t>
              </a:r>
            </a:p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latin typeface="Calibri" panose="020F0502020204030204" pitchFamily="34" charset="0"/>
                </a:rPr>
                <a:t>Opportunities for stewardship</a:t>
              </a:r>
            </a:p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latin typeface="Calibri" panose="020F0502020204030204" pitchFamily="34" charset="0"/>
                </a:rPr>
                <a:t>Technical standards for SW sites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264399" y="4572000"/>
              <a:ext cx="5333999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latin typeface="Calibri" panose="020F0502020204030204" pitchFamily="34" charset="0"/>
                </a:rPr>
                <a:t>Stormwater treatment</a:t>
              </a:r>
            </a:p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latin typeface="Calibri" panose="020F0502020204030204" pitchFamily="34" charset="0"/>
                </a:rPr>
                <a:t>Flow control BMPs</a:t>
              </a:r>
            </a:p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latin typeface="Calibri" panose="020F0502020204030204" pitchFamily="34" charset="0"/>
                </a:rPr>
                <a:t>Use &amp; storage of materials (HHW)</a:t>
              </a:r>
            </a:p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latin typeface="Calibri" panose="020F0502020204030204" pitchFamily="34" charset="0"/>
                </a:rPr>
                <a:t>Equipment &amp; vehicle maintenance</a:t>
              </a:r>
            </a:p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latin typeface="Calibri" panose="020F0502020204030204" pitchFamily="34" charset="0"/>
                </a:rPr>
                <a:t>Carpet cleaning</a:t>
              </a:r>
            </a:p>
            <a:p>
              <a:pPr marL="166688" indent="-166688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latin typeface="Calibri" panose="020F0502020204030204" pitchFamily="34" charset="0"/>
                </a:rPr>
                <a:t>Pet waste</a:t>
              </a:r>
            </a:p>
            <a:p>
              <a:pPr marL="342900" indent="7938">
                <a:buFont typeface="Arial" panose="020B0604020202020204" pitchFamily="34" charset="0"/>
                <a:buChar char="•"/>
                <a:tabLst>
                  <a:tab pos="579438" algn="l"/>
                </a:tabLst>
              </a:pPr>
              <a:r>
                <a:rPr lang="en-US" sz="2400" b="1" dirty="0">
                  <a:latin typeface="Calibri" panose="020F0502020204030204" pitchFamily="34" charset="0"/>
                </a:rPr>
                <a:t> </a:t>
              </a:r>
              <a:r>
                <a:rPr lang="en-US" sz="2400" b="1" dirty="0" smtClean="0">
                  <a:latin typeface="Calibri" panose="020F0502020204030204" pitchFamily="34" charset="0"/>
                </a:rPr>
                <a:t>     Dumpster / trash / compactors</a:t>
              </a:r>
            </a:p>
            <a:p>
              <a:pPr marL="166688" indent="-166688">
                <a:buFont typeface="Arial" panose="020B0604020202020204" pitchFamily="34" charset="0"/>
                <a:buChar char="•"/>
              </a:pPr>
              <a:endParaRPr lang="en-US" sz="2400" b="1" dirty="0" smtClean="0">
                <a:latin typeface="Myriad Pro SemiCond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b="1" dirty="0" smtClean="0">
                <a:solidFill>
                  <a:schemeClr val="tx1"/>
                </a:solidFill>
                <a:latin typeface="Myriad Web Pro" panose="020B0503030403020204" pitchFamily="34" charset="0"/>
              </a:rPr>
              <a:t>Who/What are we required to educate?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17" y="446475"/>
            <a:ext cx="1266283" cy="11537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978400" y="2400300"/>
            <a:ext cx="3048000" cy="2133600"/>
            <a:chOff x="4978400" y="2400300"/>
            <a:chExt cx="3048000" cy="2133600"/>
          </a:xfrm>
        </p:grpSpPr>
        <p:sp>
          <p:nvSpPr>
            <p:cNvPr id="28" name="Rounded Rectangle 27"/>
            <p:cNvSpPr/>
            <p:nvPr/>
          </p:nvSpPr>
          <p:spPr>
            <a:xfrm>
              <a:off x="4978400" y="2400300"/>
              <a:ext cx="3048000" cy="14478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Myriad Pro SemiCond" pitchFamily="34" charset="0"/>
                </a:rPr>
                <a:t>NPDES Phase I Municipal Stormwater </a:t>
              </a:r>
              <a:r>
                <a:rPr lang="en-US" sz="2400" b="1" dirty="0" smtClean="0">
                  <a:latin typeface="Myriad Pro SemiCond" pitchFamily="34" charset="0"/>
                </a:rPr>
                <a:t>Permit</a:t>
              </a:r>
            </a:p>
            <a:p>
              <a:pPr algn="ctr"/>
              <a:r>
                <a:rPr lang="en-US" sz="2000" b="1" dirty="0" smtClean="0">
                  <a:latin typeface="Myriad Pro SemiCond" pitchFamily="34" charset="0"/>
                </a:rPr>
                <a:t>2013-2018</a:t>
              </a:r>
              <a:endParaRPr lang="en-US" sz="2000" b="1" dirty="0">
                <a:latin typeface="Myriad Pro SemiCond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35600" y="4000500"/>
              <a:ext cx="2286000" cy="5334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Myriad Pro SemiCond" pitchFamily="34" charset="0"/>
                </a:rPr>
                <a:t>S5.C.10.a-c</a:t>
              </a:r>
              <a:endParaRPr lang="en-US" sz="2400" b="1" dirty="0">
                <a:latin typeface="Myriad Pro SemiCond" pitchFamily="34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4445000" y="5143500"/>
            <a:ext cx="2971800" cy="381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0" idx="6"/>
          </p:cNvCxnSpPr>
          <p:nvPr/>
        </p:nvCxnSpPr>
        <p:spPr>
          <a:xfrm flipV="1">
            <a:off x="3378200" y="2678964"/>
            <a:ext cx="4953000" cy="8310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829501" y="4267200"/>
            <a:ext cx="2587299" cy="124670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242202" y="4767343"/>
            <a:ext cx="5174598" cy="186205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0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Myriad Web Pro" panose="020B0503030403020204" pitchFamily="34" charset="0"/>
              </a:rPr>
              <a:t>Education &amp; Outreach programs:</a:t>
            </a:r>
            <a:endParaRPr lang="en-US" sz="4800" b="1" dirty="0">
              <a:solidFill>
                <a:schemeClr val="tx1"/>
              </a:solidFill>
              <a:latin typeface="Myriad Web Pro" panose="020B05030304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17" y="446475"/>
            <a:ext cx="1266283" cy="1153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11384" y="2249942"/>
            <a:ext cx="6687016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defTabSz="146050"/>
            <a:r>
              <a:rPr lang="en-US" sz="2800" b="1" dirty="0" smtClean="0">
                <a:latin typeface="Myriad Web Pro" panose="020B0503030403020204" pitchFamily="34" charset="0"/>
              </a:rPr>
              <a:t>Examples of educational messages:</a:t>
            </a:r>
          </a:p>
          <a:p>
            <a:pPr marL="107950" defTabSz="146050"/>
            <a:endParaRPr lang="en-US" sz="1600" b="1" dirty="0" smtClean="0">
              <a:latin typeface="Myriad Web Pro" panose="020B0503030403020204" pitchFamily="34" charset="0"/>
            </a:endParaRPr>
          </a:p>
          <a:p>
            <a:pPr marL="450850" indent="-342900" defTabSz="146050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latin typeface="Myriad Web Pro" panose="020B0503030403020204" pitchFamily="34" charset="0"/>
              </a:rPr>
              <a:t>Canines for Clean Water </a:t>
            </a:r>
            <a:r>
              <a:rPr lang="en-US" sz="2400" b="1" dirty="0" smtClean="0">
                <a:latin typeface="Myriad Web Pro" panose="020B0503030403020204" pitchFamily="34" charset="0"/>
              </a:rPr>
              <a:t>– pick up pet waste</a:t>
            </a:r>
          </a:p>
          <a:p>
            <a:pPr marL="450850" indent="-342900" defTabSz="146050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latin typeface="Myriad Web Pro" panose="020B0503030403020204" pitchFamily="34" charset="0"/>
              </a:rPr>
              <a:t>Business Source Control</a:t>
            </a:r>
            <a:r>
              <a:rPr lang="en-US" sz="2400" b="1" dirty="0" smtClean="0">
                <a:latin typeface="Myriad Web Pro" panose="020B0503030403020204" pitchFamily="34" charset="0"/>
              </a:rPr>
              <a:t> – don’t dump or wash materials down storm drains, repair dumpsters</a:t>
            </a:r>
          </a:p>
          <a:p>
            <a:pPr marL="450850" indent="-342900" defTabSz="146050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latin typeface="Myriad Web Pro" panose="020B0503030403020204" pitchFamily="34" charset="0"/>
              </a:rPr>
              <a:t>Green Neighbors </a:t>
            </a:r>
            <a:r>
              <a:rPr lang="en-US" sz="2400" b="1" dirty="0" smtClean="0">
                <a:latin typeface="Myriad Web Pro" panose="020B0503030403020204" pitchFamily="34" charset="0"/>
              </a:rPr>
              <a:t>– information that applies to residential homes (lawns, health landscapes, water conservation, etc.)</a:t>
            </a:r>
          </a:p>
          <a:p>
            <a:pPr marL="450850" indent="-342900" defTabSz="146050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latin typeface="Myriad Web Pro" panose="020B0503030403020204" pitchFamily="34" charset="0"/>
              </a:rPr>
              <a:t>Schools</a:t>
            </a:r>
            <a:r>
              <a:rPr lang="en-US" sz="2400" b="1" dirty="0" smtClean="0">
                <a:latin typeface="Myriad Web Pro" panose="020B0503030403020204" pitchFamily="34" charset="0"/>
              </a:rPr>
              <a:t> – student watershed monitoring network partnership with the City of Vancouver &amp; Green Schools</a:t>
            </a:r>
          </a:p>
          <a:p>
            <a:pPr marL="450850" indent="-342900" defTabSz="146050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latin typeface="Myriad Web Pro" panose="020B0503030403020204" pitchFamily="34" charset="0"/>
              </a:rPr>
              <a:t>Small Acreage Program </a:t>
            </a:r>
            <a:r>
              <a:rPr lang="en-US" sz="2400" b="1" dirty="0" smtClean="0">
                <a:latin typeface="Myriad Web Pro" panose="020B0503030403020204" pitchFamily="34" charset="0"/>
              </a:rPr>
              <a:t>– large lot properties can manage manure and other runoff </a:t>
            </a:r>
            <a:r>
              <a:rPr lang="en-US" sz="2400" b="1" dirty="0" smtClean="0">
                <a:latin typeface="Myriad Web Pro" panose="020B0503030403020204" pitchFamily="34" charset="0"/>
              </a:rPr>
              <a:t>risks partner with WSU-Extension</a:t>
            </a:r>
            <a:endParaRPr lang="en-US" sz="2400" b="1" dirty="0" smtClean="0">
              <a:latin typeface="Myriad Web Pro" panose="020B0503030403020204" pitchFamily="34" charset="0"/>
            </a:endParaRPr>
          </a:p>
          <a:p>
            <a:pPr marL="450850" indent="-342900" defTabSz="146050"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Myriad Web Pro" panose="020B0503030403020204" pitchFamily="34" charset="0"/>
              </a:rPr>
              <a:t>Spill Kit Program </a:t>
            </a:r>
            <a:r>
              <a:rPr lang="en-US" sz="2400" b="1" dirty="0">
                <a:latin typeface="Myriad Web Pro" panose="020B0503030403020204" pitchFamily="34" charset="0"/>
              </a:rPr>
              <a:t>– provide information on how to clean up </a:t>
            </a:r>
            <a:r>
              <a:rPr lang="en-US" sz="2400" b="1" dirty="0" smtClean="0">
                <a:latin typeface="Myriad Web Pro" panose="020B0503030403020204" pitchFamily="34" charset="0"/>
              </a:rPr>
              <a:t>small spills at businesses to </a:t>
            </a:r>
            <a:r>
              <a:rPr lang="en-US" sz="2400" b="1" dirty="0">
                <a:latin typeface="Myriad Web Pro" panose="020B0503030403020204" pitchFamily="34" charset="0"/>
              </a:rPr>
              <a:t>prevent pollution</a:t>
            </a:r>
          </a:p>
          <a:p>
            <a:pPr marL="450850" indent="-342900" defTabSz="146050">
              <a:buFont typeface="Arial" panose="020B0604020202020204" pitchFamily="34" charset="0"/>
              <a:buChar char="•"/>
            </a:pPr>
            <a:endParaRPr lang="en-US" sz="2400" b="1" dirty="0">
              <a:latin typeface="Myriad Web Pro" panose="020B0503030403020204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4000" y="9063335"/>
            <a:ext cx="1249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Myriad Pro SemiCond" pitchFamily="34" charset="0"/>
                <a:hlinkClick r:id="rId4"/>
              </a:rPr>
              <a:t>www.clark.wa.gov/public-works/what-you-can-do-clean-water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Myriad Pro SemiCon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 b="14944"/>
          <a:stretch/>
        </p:blipFill>
        <p:spPr bwMode="auto">
          <a:xfrm>
            <a:off x="635000" y="1657540"/>
            <a:ext cx="5029200" cy="2762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2600" y="5029200"/>
            <a:ext cx="5428784" cy="341632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Calibri" panose="020F0502020204030204" pitchFamily="34" charset="0"/>
              </a:rPr>
              <a:t>Web-based</a:t>
            </a:r>
            <a:r>
              <a:rPr lang="en-US" sz="3600" dirty="0" smtClean="0">
                <a:latin typeface="Calibri" panose="020F0502020204030204" pitchFamily="34" charset="0"/>
              </a:rPr>
              <a:t>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Calibri" panose="020F0502020204030204" pitchFamily="34" charset="0"/>
              </a:rPr>
              <a:t>Printed materials</a:t>
            </a:r>
            <a:endParaRPr lang="en-US" sz="36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Calibri" panose="020F0502020204030204" pitchFamily="34" charset="0"/>
              </a:rPr>
              <a:t>Event-based learning </a:t>
            </a:r>
            <a:endParaRPr lang="en-US" sz="3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Calibri" panose="020F0502020204030204" pitchFamily="34" charset="0"/>
              </a:rPr>
              <a:t>Hands-on learning </a:t>
            </a:r>
            <a:r>
              <a:rPr lang="en-US" sz="3600" dirty="0" smtClean="0">
                <a:latin typeface="Calibri" panose="020F0502020204030204" pitchFamily="34" charset="0"/>
              </a:rPr>
              <a:t>– Stewardship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Calibri" panose="020F0502020204030204" pitchFamily="34" charset="0"/>
              </a:rPr>
              <a:t>Technical Assistance visits </a:t>
            </a:r>
            <a:endParaRPr lang="en-US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2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Measure Understanding</a:t>
            </a:r>
            <a:endParaRPr lang="en-US" sz="48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77280" y="1371600"/>
            <a:ext cx="650240" cy="627662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800" y="1981200"/>
            <a:ext cx="3810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" defTabSz="146050"/>
            <a:r>
              <a:rPr lang="en-US" sz="2800" b="1" dirty="0" smtClean="0">
                <a:latin typeface="Myriad Web Pro" panose="020B0503030403020204" pitchFamily="34" charset="0"/>
              </a:rPr>
              <a:t>Fueling Stations &amp;</a:t>
            </a:r>
            <a:br>
              <a:rPr lang="en-US" sz="2800" b="1" dirty="0" smtClean="0">
                <a:latin typeface="Myriad Web Pro" panose="020B0503030403020204" pitchFamily="34" charset="0"/>
              </a:rPr>
            </a:br>
            <a:r>
              <a:rPr lang="en-US" sz="2800" b="1" dirty="0" smtClean="0">
                <a:latin typeface="Myriad Web Pro" panose="020B0503030403020204" pitchFamily="34" charset="0"/>
              </a:rPr>
              <a:t>Spill Kit Use</a:t>
            </a:r>
          </a:p>
          <a:p>
            <a:pPr marL="107950" defTabSz="146050"/>
            <a:r>
              <a:rPr lang="en-US" sz="2800" i="1" dirty="0" smtClean="0">
                <a:latin typeface="Myriad Web Pro" panose="020B0503030403020204" pitchFamily="34" charset="0"/>
              </a:rPr>
              <a:t>(Spill management techniques)</a:t>
            </a:r>
            <a:endParaRPr lang="en-US" sz="2400" i="1" dirty="0">
              <a:latin typeface="Myriad Web Pro" panose="020B0503030403020204" pitchFamily="34" charset="0"/>
            </a:endParaRPr>
          </a:p>
          <a:p>
            <a:pPr marL="450850" indent="-342900" defTabSz="146050">
              <a:buFont typeface="Arial" panose="020B0604020202020204" pitchFamily="34" charset="0"/>
              <a:buChar char="•"/>
            </a:pPr>
            <a:endParaRPr lang="en-US" sz="2400" b="1" dirty="0">
              <a:latin typeface="Myriad Web Pro" panose="020B0503030403020204" pitchFamily="34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1941861"/>
            <a:ext cx="8734425" cy="750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2600" y="3962400"/>
            <a:ext cx="3276600" cy="50013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latin typeface="Calibri" panose="020F0502020204030204" pitchFamily="34" charset="0"/>
              </a:rPr>
              <a:t>54 Fueling stations</a:t>
            </a:r>
          </a:p>
          <a:p>
            <a:pPr marL="400050" indent="-400050">
              <a:spcAft>
                <a:spcPts val="600"/>
              </a:spcAft>
            </a:pPr>
            <a:r>
              <a:rPr lang="en-US" sz="3600" b="1" dirty="0" smtClean="0">
                <a:latin typeface="Calibri" panose="020F0502020204030204" pitchFamily="34" charset="0"/>
                <a:sym typeface="Wingdings"/>
              </a:rPr>
              <a:t> </a:t>
            </a:r>
            <a:r>
              <a:rPr lang="en-US" sz="2800" b="1" dirty="0" smtClean="0">
                <a:latin typeface="Calibri" panose="020F0502020204030204" pitchFamily="34" charset="0"/>
              </a:rPr>
              <a:t>About a dozen new / good design</a:t>
            </a:r>
          </a:p>
          <a:p>
            <a:pPr marL="400050" indent="-400050">
              <a:spcAft>
                <a:spcPts val="600"/>
              </a:spcAft>
            </a:pPr>
            <a:r>
              <a:rPr lang="en-US" sz="3600" b="1" dirty="0" smtClean="0">
                <a:latin typeface="Calibri" panose="020F0502020204030204" pitchFamily="34" charset="0"/>
                <a:sym typeface="Wingdings"/>
              </a:rPr>
              <a:t></a:t>
            </a:r>
            <a:r>
              <a:rPr lang="en-US" sz="2800" b="1" dirty="0" smtClean="0">
                <a:latin typeface="Calibri" panose="020F0502020204030204" pitchFamily="34" charset="0"/>
                <a:sym typeface="Wingdings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</a:rPr>
              <a:t>About a dozen high priority, pose a risk to the MS4</a:t>
            </a:r>
          </a:p>
          <a:p>
            <a:pPr marL="400050" indent="-400050">
              <a:spcAft>
                <a:spcPts val="600"/>
              </a:spcAft>
            </a:pPr>
            <a:r>
              <a:rPr lang="en-US" sz="3600" b="1" dirty="0" smtClean="0">
                <a:latin typeface="Calibri" panose="020F0502020204030204" pitchFamily="34" charset="0"/>
                <a:sym typeface="Wingdings"/>
              </a:rPr>
              <a:t></a:t>
            </a:r>
            <a:r>
              <a:rPr lang="en-US" sz="3600" b="1" dirty="0" smtClean="0">
                <a:latin typeface="Calibri" panose="020F0502020204030204" pitchFamily="34" charset="0"/>
              </a:rPr>
              <a:t> </a:t>
            </a:r>
            <a:r>
              <a:rPr lang="en-US" sz="2800" b="1" dirty="0">
                <a:latin typeface="Calibri" panose="020F0502020204030204" pitchFamily="34" charset="0"/>
              </a:rPr>
              <a:t>T</a:t>
            </a:r>
            <a:r>
              <a:rPr lang="en-US" sz="2800" b="1" dirty="0" smtClean="0">
                <a:latin typeface="Calibri" panose="020F0502020204030204" pitchFamily="34" charset="0"/>
              </a:rPr>
              <a:t>echnical visits key to successful education</a:t>
            </a:r>
          </a:p>
        </p:txBody>
      </p:sp>
    </p:spTree>
    <p:extLst>
      <p:ext uri="{BB962C8B-B14F-4D97-AF65-F5344CB8AC3E}">
        <p14:creationId xmlns:p14="http://schemas.microsoft.com/office/powerpoint/2010/main" val="10127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latin typeface="Myriad Web Pro" panose="020B0503030403020204" pitchFamily="34" charset="0"/>
              </a:rPr>
              <a:t>Do you need more information?</a:t>
            </a:r>
            <a:endParaRPr lang="en-US" sz="4800" b="1" dirty="0">
              <a:solidFill>
                <a:schemeClr val="tx1"/>
              </a:solidFill>
              <a:latin typeface="Myriad Web Pro" panose="020B05030304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6400" y="2059617"/>
            <a:ext cx="4876800" cy="6701163"/>
          </a:xfrm>
          <a:prstGeom prst="rect">
            <a:avLst/>
          </a:prstGeom>
          <a:solidFill>
            <a:srgbClr val="567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800" y="2209800"/>
            <a:ext cx="4495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</a:rPr>
              <a:t>Contact the </a:t>
            </a:r>
            <a:br>
              <a:rPr lang="en-US" sz="3200" b="1" dirty="0" smtClean="0">
                <a:solidFill>
                  <a:schemeClr val="bg1"/>
                </a:solidFill>
                <a:latin typeface="Myriad Pro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Myriad Pro" pitchFamily="34" charset="0"/>
              </a:rPr>
              <a:t>Clean Water Division:</a:t>
            </a:r>
          </a:p>
          <a:p>
            <a:endParaRPr lang="en-US" sz="2800" b="1" dirty="0" smtClean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Myriad Pro" pitchFamily="34" charset="0"/>
              </a:rPr>
              <a:t>1300 Franklin St.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Myriad Pro" pitchFamily="34" charset="0"/>
              </a:rPr>
              <a:t>Vancouver, WA 98666-9810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Myriad Pro" pitchFamily="34" charset="0"/>
              </a:rPr>
              <a:t>(360) 397-2121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Myriad Pro" pitchFamily="34" charset="0"/>
              </a:rPr>
              <a:t>www.clark.wa.gov/</a:t>
            </a:r>
            <a:br>
              <a:rPr lang="en-US" sz="2000" b="1" dirty="0" smtClean="0">
                <a:solidFill>
                  <a:schemeClr val="bg1"/>
                </a:solidFill>
                <a:latin typeface="Myriad Pro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Myriad Pro" pitchFamily="34" charset="0"/>
              </a:rPr>
              <a:t>stormwater/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Myriad Pro" pitchFamily="34" charset="0"/>
              </a:rPr>
              <a:t>what-you-can-do-clean-water</a:t>
            </a:r>
            <a:endParaRPr lang="en-US" sz="2000" b="1" dirty="0" smtClean="0">
              <a:solidFill>
                <a:schemeClr val="bg1"/>
              </a:solidFill>
              <a:latin typeface="Myriad Pro" pitchFamily="34" charset="0"/>
            </a:endParaRPr>
          </a:p>
          <a:p>
            <a:endParaRPr lang="en-US" sz="2000" b="1" dirty="0">
              <a:solidFill>
                <a:schemeClr val="bg1"/>
              </a:solidFill>
              <a:latin typeface="Myriad Pro" pitchFamily="34" charset="0"/>
            </a:endParaRPr>
          </a:p>
          <a:p>
            <a:endParaRPr lang="en-US" sz="2000" b="1" dirty="0" smtClean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Myriad Pro" pitchFamily="34" charset="0"/>
              </a:rPr>
              <a:t>Heath Henderson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Myriad Pro" pitchFamily="34" charset="0"/>
              </a:rPr>
              <a:t>Director, Public Works  Department</a:t>
            </a:r>
          </a:p>
          <a:p>
            <a:endParaRPr lang="en-US" sz="2000" b="1" dirty="0" smtClean="0">
              <a:solidFill>
                <a:schemeClr val="bg1"/>
              </a:solidFill>
              <a:latin typeface="Myriad Pro" pitchFamily="34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Myriad Pro" pitchFamily="34" charset="0"/>
              </a:rPr>
              <a:t>Dean Boening </a:t>
            </a:r>
          </a:p>
          <a:p>
            <a:r>
              <a:rPr lang="en-US" sz="2000" b="1" dirty="0">
                <a:solidFill>
                  <a:schemeClr val="bg1"/>
                </a:solidFill>
                <a:latin typeface="Myriad Pro" pitchFamily="34" charset="0"/>
              </a:rPr>
              <a:t>Division Manager, Clean Water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17" y="446475"/>
            <a:ext cx="1266283" cy="1153725"/>
          </a:xfrm>
          <a:prstGeom prst="rect">
            <a:avLst/>
          </a:prstGeom>
        </p:spPr>
      </p:pic>
      <p:sp>
        <p:nvSpPr>
          <p:cNvPr id="8" name="Subtitle 1"/>
          <p:cNvSpPr txBox="1">
            <a:spLocks/>
          </p:cNvSpPr>
          <p:nvPr/>
        </p:nvSpPr>
        <p:spPr>
          <a:xfrm>
            <a:off x="254000" y="9053830"/>
            <a:ext cx="12496800" cy="1156970"/>
          </a:xfrm>
          <a:prstGeom prst="rect">
            <a:avLst/>
          </a:prstGeom>
        </p:spPr>
        <p:txBody>
          <a:bodyPr vert="horz" lIns="130046" tIns="65023" rIns="130046" bIns="65023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300" b="1" kern="1200" cap="all" spc="356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023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3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0046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600919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2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2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000" cap="none" dirty="0" smtClean="0">
                <a:solidFill>
                  <a:schemeClr val="tx1"/>
                </a:solidFill>
                <a:latin typeface="Myriad Pro Cond" pitchFamily="34" charset="0"/>
              </a:rPr>
              <a:t>Protecting our waterways for generations to come</a:t>
            </a:r>
            <a:endParaRPr lang="en-US" sz="2000" cap="none" dirty="0">
              <a:latin typeface="Myriad Pro Con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3" t="15883" r="6443" b="12499"/>
          <a:stretch/>
        </p:blipFill>
        <p:spPr bwMode="auto">
          <a:xfrm>
            <a:off x="4754880" y="2059616"/>
            <a:ext cx="7995920" cy="698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8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17322</TotalTime>
  <Words>448</Words>
  <Application>Microsoft Office PowerPoint</Application>
  <PresentationFormat>Custom</PresentationFormat>
  <Paragraphs>96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Civic</vt:lpstr>
      <vt:lpstr>Clark  County  Clean  Water  Division An overview of the Education / Outreach program</vt:lpstr>
      <vt:lpstr>Who/What are we required to educate?</vt:lpstr>
      <vt:lpstr>Education &amp; Outreach programs:</vt:lpstr>
      <vt:lpstr>Measure Understanding</vt:lpstr>
      <vt:lpstr>Do you need more information?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rylander</dc:creator>
  <cp:lastModifiedBy>Jane Tesner Kleiner</cp:lastModifiedBy>
  <cp:revision>446</cp:revision>
  <cp:lastPrinted>2016-10-13T23:18:12Z</cp:lastPrinted>
  <dcterms:modified xsi:type="dcterms:W3CDTF">2016-10-18T23:22:38Z</dcterms:modified>
</cp:coreProperties>
</file>