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56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Age of Treatment/Flow Control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7817633906872749E-2"/>
          <c:y val="9.9621320232066032E-2"/>
          <c:w val="0.83531508214250982"/>
          <c:h val="0.841067283003890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Treatment/Flow Control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70's</c:v>
                </c:pt>
                <c:pt idx="1">
                  <c:v>80's</c:v>
                </c:pt>
                <c:pt idx="2">
                  <c:v>90-94</c:v>
                </c:pt>
                <c:pt idx="3">
                  <c:v>95-99</c:v>
                </c:pt>
                <c:pt idx="4">
                  <c:v>2000-04</c:v>
                </c:pt>
                <c:pt idx="5">
                  <c:v>05-09</c:v>
                </c:pt>
                <c:pt idx="6">
                  <c:v>10-14</c:v>
                </c:pt>
                <c:pt idx="7">
                  <c:v>15-17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96</c:v>
                </c:pt>
                <c:pt idx="3">
                  <c:v>237</c:v>
                </c:pt>
                <c:pt idx="4">
                  <c:v>257</c:v>
                </c:pt>
                <c:pt idx="5">
                  <c:v>254</c:v>
                </c:pt>
                <c:pt idx="6">
                  <c:v>194</c:v>
                </c:pt>
                <c:pt idx="7">
                  <c:v>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46688"/>
        <c:axId val="36173696"/>
      </c:barChart>
      <c:catAx>
        <c:axId val="24546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6173696"/>
        <c:crosses val="autoZero"/>
        <c:auto val="1"/>
        <c:lblAlgn val="ctr"/>
        <c:lblOffset val="100"/>
        <c:noMultiLvlLbl val="0"/>
      </c:catAx>
      <c:valAx>
        <c:axId val="3617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546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0.10185</cdr:x>
      <cdr:y>0.14548</cdr:y>
    </cdr:from>
    <cdr:to>
      <cdr:x>0.40741</cdr:x>
      <cdr:y>0.22484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780393"/>
          <a:ext cx="2514600" cy="425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C00000"/>
              </a:solidFill>
            </a:rPr>
            <a:t>30 years old by 2024</a:t>
          </a:r>
          <a:endParaRPr lang="en-US" sz="1400" dirty="0">
            <a:solidFill>
              <a:srgbClr val="C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2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7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6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3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DFDC-F197-4B8E-B555-B61A6AB30308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6AD0-E6AA-41F7-8F67-27B45101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73638"/>
              </p:ext>
            </p:extLst>
          </p:nvPr>
        </p:nvGraphicFramePr>
        <p:xfrm>
          <a:off x="381000" y="1066802"/>
          <a:ext cx="8458201" cy="4948427"/>
        </p:xfrm>
        <a:graphic>
          <a:graphicData uri="http://schemas.openxmlformats.org/drawingml/2006/table">
            <a:tbl>
              <a:tblPr/>
              <a:tblGrid>
                <a:gridCol w="1729135"/>
                <a:gridCol w="596190"/>
                <a:gridCol w="596748"/>
                <a:gridCol w="596748"/>
                <a:gridCol w="679444"/>
                <a:gridCol w="553166"/>
                <a:gridCol w="673299"/>
                <a:gridCol w="653741"/>
                <a:gridCol w="619658"/>
                <a:gridCol w="566576"/>
                <a:gridCol w="596748"/>
                <a:gridCol w="596748"/>
              </a:tblGrid>
              <a:tr h="4405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kern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June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July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August 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 smtClean="0">
                          <a:effectLst/>
                          <a:latin typeface="Times New Roman"/>
                          <a:ea typeface="Times New Roman"/>
                        </a:rPr>
                        <a:t>Sept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 smtClean="0">
                          <a:effectLst/>
                          <a:latin typeface="Times New Roman"/>
                          <a:ea typeface="Times New Roman"/>
                        </a:rPr>
                        <a:t>Oct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 smtClean="0">
                          <a:effectLst/>
                          <a:latin typeface="Times New Roman"/>
                          <a:ea typeface="Times New Roman"/>
                        </a:rPr>
                        <a:t>Nov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 smtClean="0">
                          <a:effectLst/>
                          <a:latin typeface="Times New Roman"/>
                          <a:ea typeface="Times New Roman"/>
                        </a:rPr>
                        <a:t>Dec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 smtClean="0">
                          <a:effectLst/>
                          <a:latin typeface="Times New Roman"/>
                          <a:ea typeface="Times New Roman"/>
                        </a:rPr>
                        <a:t>Jan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Feb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March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  <a:ea typeface="Times New Roman"/>
                        </a:rPr>
                        <a:t>April</a:t>
                      </a:r>
                      <a:endParaRPr lang="en-US" sz="12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Times New Roman"/>
                        </a:rPr>
                        <a:t>Technical team kickoff</a:t>
                      </a:r>
                      <a:endParaRPr lang="en-US" sz="11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solidFill>
                            <a:srgbClr val="99CC00"/>
                          </a:solidFill>
                          <a:effectLst/>
                          <a:latin typeface="Times New Roman"/>
                          <a:ea typeface="Times New Roman"/>
                        </a:rPr>
                        <a:t>Management team kickoff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Scoping process developed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78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Clean Water Commission check-in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78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Project groups and draft budget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Complete draft text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Scoping/Cost Benefit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78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Clean Water Commission priorities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2019-2020 project vetting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solidFill>
                            <a:srgbClr val="99CC00"/>
                          </a:solidFill>
                          <a:effectLst/>
                          <a:latin typeface="Times New Roman"/>
                          <a:ea typeface="Times New Roman"/>
                        </a:rPr>
                        <a:t>Management team check-in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Complete 2019-2020 matrix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1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Kickoff 2019 projects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solidFill>
                            <a:srgbClr val="99CC00"/>
                          </a:solidFill>
                          <a:effectLst/>
                          <a:latin typeface="Times New Roman"/>
                          <a:ea typeface="Times New Roman"/>
                        </a:rPr>
                        <a:t>Management team check-in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Project vetting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Complete full draft w/matrix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Draft review 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Complete final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2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kern="0">
                          <a:effectLst/>
                          <a:latin typeface="Times New Roman"/>
                          <a:ea typeface="Times New Roman"/>
                        </a:rPr>
                        <a:t>BOCC adoption</a:t>
                      </a:r>
                      <a:endParaRPr lang="en-US" sz="1100" kern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2600" y="441069"/>
            <a:ext cx="64035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2019-2024 Stormwater Capital Program Milestones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7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Broad Project Categories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38100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Maintenance and Operations (&lt;25K)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Capitalized Maintenance (&gt;25K)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Improvement Projects</a:t>
            </a:r>
          </a:p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sz="2400" b="1" dirty="0" smtClean="0"/>
              <a:t>~ 75 potential projects in database, plus ??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0007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types for 2019-2024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Required </a:t>
            </a:r>
            <a:r>
              <a:rPr lang="en-US" sz="2400" dirty="0"/>
              <a:t>capital repair projects (&gt;25K)</a:t>
            </a:r>
            <a:endParaRPr lang="en-US" sz="2000" dirty="0"/>
          </a:p>
          <a:p>
            <a:pPr lvl="0"/>
            <a:r>
              <a:rPr lang="en-US" sz="2400" dirty="0"/>
              <a:t>Required Underground Injection Control (UIC) projects</a:t>
            </a:r>
            <a:endParaRPr lang="en-US" sz="2000" dirty="0"/>
          </a:p>
          <a:p>
            <a:pPr lvl="0"/>
            <a:r>
              <a:rPr lang="en-US" sz="2400" dirty="0"/>
              <a:t>Priority projects delayed from 2013-2018 plan</a:t>
            </a:r>
            <a:endParaRPr lang="en-US" sz="2000" dirty="0"/>
          </a:p>
          <a:p>
            <a:pPr lvl="0"/>
            <a:r>
              <a:rPr lang="en-US" sz="2400" dirty="0"/>
              <a:t>Water quality treatment in Suds Creek, Chicken Creek, and Cougar Creek</a:t>
            </a:r>
            <a:endParaRPr lang="en-US" sz="2000" dirty="0"/>
          </a:p>
          <a:p>
            <a:pPr lvl="0"/>
            <a:r>
              <a:rPr lang="en-US" sz="2400" dirty="0"/>
              <a:t>Whipple Creek flow control, retrofit, and instream habitat</a:t>
            </a:r>
            <a:endParaRPr lang="en-US" sz="2000" dirty="0"/>
          </a:p>
          <a:p>
            <a:pPr lvl="0"/>
            <a:r>
              <a:rPr lang="en-US" sz="2400" dirty="0"/>
              <a:t>Ongoing Programs </a:t>
            </a:r>
            <a:endParaRPr lang="en-US" sz="2000" dirty="0"/>
          </a:p>
          <a:p>
            <a:pPr lvl="1"/>
            <a:r>
              <a:rPr lang="en-US" sz="2000" dirty="0"/>
              <a:t>Catch basin treatment retrofits (HMA/Overlay coordination)</a:t>
            </a:r>
            <a:endParaRPr lang="en-US" sz="1800" dirty="0"/>
          </a:p>
          <a:p>
            <a:pPr lvl="1"/>
            <a:r>
              <a:rPr lang="en-US" sz="2000" dirty="0"/>
              <a:t>Reforestation</a:t>
            </a:r>
            <a:endParaRPr lang="en-US" sz="1800" dirty="0"/>
          </a:p>
          <a:p>
            <a:pPr lvl="1"/>
            <a:r>
              <a:rPr lang="en-US" sz="2000" dirty="0"/>
              <a:t>Downspout Disconnection</a:t>
            </a:r>
            <a:endParaRPr lang="en-US" sz="1800" dirty="0"/>
          </a:p>
          <a:p>
            <a:pPr lvl="1"/>
            <a:r>
              <a:rPr lang="en-US" sz="2000" dirty="0"/>
              <a:t>Small grants program</a:t>
            </a:r>
            <a:endParaRPr lang="en-US" sz="1800" dirty="0"/>
          </a:p>
          <a:p>
            <a:pPr lvl="1"/>
            <a:r>
              <a:rPr lang="en-US" sz="2000" dirty="0"/>
              <a:t>Priority drainage basin design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077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Biennium (2017-2018)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BOCC desire to ramp up program after the cutbacks of earlier years</a:t>
            </a:r>
          </a:p>
          <a:p>
            <a:pPr marL="857250" lvl="1" indent="-457200"/>
            <a:r>
              <a:rPr lang="en-US" sz="3000" dirty="0" smtClean="0"/>
              <a:t>Increased budget from $850K to ~ $2 million</a:t>
            </a:r>
          </a:p>
          <a:p>
            <a:pPr marL="857250" lvl="1" indent="-457200"/>
            <a:r>
              <a:rPr lang="en-US" sz="3000" dirty="0" smtClean="0"/>
              <a:t>Challenging - timelines, design issues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dirty="0" smtClean="0"/>
              <a:t>8 projects</a:t>
            </a:r>
          </a:p>
          <a:p>
            <a:pPr marL="857250" lvl="1" indent="-457200"/>
            <a:r>
              <a:rPr lang="en-US" sz="3000" dirty="0" smtClean="0"/>
              <a:t>Category B:</a:t>
            </a:r>
          </a:p>
          <a:p>
            <a:pPr lvl="2" indent="-342900"/>
            <a:r>
              <a:rPr lang="en-US" sz="3000" dirty="0" smtClean="0"/>
              <a:t>3 required repairs (&gt;$25K</a:t>
            </a:r>
            <a:r>
              <a:rPr lang="en-US" sz="2600" dirty="0" smtClean="0"/>
              <a:t>)</a:t>
            </a:r>
          </a:p>
          <a:p>
            <a:pPr lvl="2" indent="-342900"/>
            <a:r>
              <a:rPr lang="en-US" sz="3000" dirty="0" smtClean="0"/>
              <a:t>2 required UIC retrofits (covering 10 drywells)</a:t>
            </a:r>
          </a:p>
          <a:p>
            <a:pPr lvl="2" indent="-342900"/>
            <a:r>
              <a:rPr lang="en-US" sz="3000" dirty="0" smtClean="0"/>
              <a:t>1 water quality treatment project</a:t>
            </a:r>
          </a:p>
          <a:p>
            <a:pPr lvl="2" indent="-342900"/>
            <a:r>
              <a:rPr lang="en-US" sz="3000" dirty="0" smtClean="0"/>
              <a:t>1 acquisition (shared purchase with Parks Division)</a:t>
            </a:r>
          </a:p>
          <a:p>
            <a:pPr lvl="2" indent="-342900"/>
            <a:r>
              <a:rPr lang="en-US" sz="3000" dirty="0" smtClean="0"/>
              <a:t>Ongoing programs: catch basin retrofits</a:t>
            </a:r>
          </a:p>
          <a:p>
            <a:pPr lvl="2" indent="-342900"/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8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9045973"/>
              </p:ext>
            </p:extLst>
          </p:nvPr>
        </p:nvGraphicFramePr>
        <p:xfrm>
          <a:off x="457200" y="533400"/>
          <a:ext cx="77724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57200" y="5410200"/>
            <a:ext cx="83058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County owns ~ 1300 Treatment/Flow Control facilities – plus 2000 drywells, 12,000 inlets/catch basins, 500 miles of pipe</a:t>
            </a:r>
          </a:p>
          <a:p>
            <a:pPr marL="0" indent="0">
              <a:buNone/>
            </a:pPr>
            <a:r>
              <a:rPr lang="en-US" sz="2000" b="1" dirty="0" smtClean="0"/>
              <a:t>As this infrastructure ages – increase maintenance or capital costs to replace</a:t>
            </a:r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0" y="1600200"/>
            <a:ext cx="0" cy="3124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10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CWC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Provide capital program feedback in September/October</a:t>
            </a:r>
          </a:p>
          <a:p>
            <a:pPr lvl="1">
              <a:buFontTx/>
              <a:buChar char="-"/>
            </a:pPr>
            <a:r>
              <a:rPr lang="en-US" dirty="0" smtClean="0"/>
              <a:t>Focus on Category C, some Category B</a:t>
            </a:r>
          </a:p>
          <a:p>
            <a:pPr lvl="1">
              <a:buFontTx/>
              <a:buChar char="-"/>
            </a:pPr>
            <a:r>
              <a:rPr lang="en-US" dirty="0" smtClean="0"/>
              <a:t>Project types, priorities, what does community see as most important?</a:t>
            </a:r>
          </a:p>
          <a:p>
            <a:pPr>
              <a:buFontTx/>
              <a:buChar char="-"/>
            </a:pPr>
            <a:r>
              <a:rPr lang="en-US" dirty="0" smtClean="0"/>
              <a:t>Strategy for maintaining/replacing aging infrastructure</a:t>
            </a:r>
          </a:p>
          <a:p>
            <a:pPr>
              <a:buFontTx/>
              <a:buChar char="-"/>
            </a:pPr>
            <a:r>
              <a:rPr lang="en-US" dirty="0" smtClean="0"/>
              <a:t>Emergency reserves – what is appropriate?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1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347</TotalTime>
  <Words>336</Words>
  <Application>Microsoft Office PowerPoint</Application>
  <PresentationFormat>On-screen Show (4:3)</PresentationFormat>
  <Paragraphs>270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Broad Project Categories </vt:lpstr>
      <vt:lpstr>Project types for 2019-2024 </vt:lpstr>
      <vt:lpstr>Current Biennium (2017-2018)</vt:lpstr>
      <vt:lpstr>PowerPoint Presentation</vt:lpstr>
      <vt:lpstr>CWC Input</vt:lpstr>
    </vt:vector>
  </TitlesOfParts>
  <Company>Clark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Schnabel, Jeff</dc:creator>
  <cp:lastModifiedBy>Schnabel, Jeff</cp:lastModifiedBy>
  <cp:revision>29</cp:revision>
  <cp:lastPrinted>2017-07-05T23:44:19Z</cp:lastPrinted>
  <dcterms:created xsi:type="dcterms:W3CDTF">2017-07-05T17:57:07Z</dcterms:created>
  <dcterms:modified xsi:type="dcterms:W3CDTF">2017-07-05T23:44:25Z</dcterms:modified>
</cp:coreProperties>
</file>