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0" r:id="rId5"/>
    <p:sldId id="266" r:id="rId6"/>
    <p:sldId id="264" r:id="rId7"/>
    <p:sldId id="258" r:id="rId8"/>
    <p:sldId id="263" r:id="rId9"/>
    <p:sldId id="268" r:id="rId10"/>
    <p:sldId id="272" r:id="rId11"/>
    <p:sldId id="261" r:id="rId12"/>
    <p:sldId id="267" r:id="rId13"/>
    <p:sldId id="271" r:id="rId14"/>
    <p:sldId id="273" r:id="rId15"/>
    <p:sldId id="259" r:id="rId16"/>
    <p:sldId id="269" r:id="rId17"/>
    <p:sldId id="275" r:id="rId18"/>
    <p:sldId id="274"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57E7"/>
    <a:srgbClr val="DD8AEE"/>
    <a:srgbClr val="F160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1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hyperlink" Target="mailto:CntySheriff.CommunityOutreach@clark.wa.gov" TargetMode="Externa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mailto:CntySheriff.CommunityOutreach@clark.wa.gov" TargetMode="External"/><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80F056D-42B4-44EA-BA15-681A035FC91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1BC18C9-E0C1-4BE9-9D3E-224C323D2F08}">
      <dgm:prSet/>
      <dgm:spPr/>
      <dgm:t>
        <a:bodyPr/>
        <a:lstStyle/>
        <a:p>
          <a:r>
            <a:rPr lang="en-US" dirty="0"/>
            <a:t>Persons going door-to-door in your neighborhood with no identification</a:t>
          </a:r>
        </a:p>
      </dgm:t>
    </dgm:pt>
    <dgm:pt modelId="{871D9DF2-D7B8-42E7-A6B8-54D7024260D7}" type="parTrans" cxnId="{6C334536-8A9A-493F-AA9A-BE92513572F8}">
      <dgm:prSet/>
      <dgm:spPr/>
      <dgm:t>
        <a:bodyPr/>
        <a:lstStyle/>
        <a:p>
          <a:endParaRPr lang="en-US"/>
        </a:p>
      </dgm:t>
    </dgm:pt>
    <dgm:pt modelId="{7B983A63-27E1-4348-9BE2-6A5BEBB6C838}" type="sibTrans" cxnId="{6C334536-8A9A-493F-AA9A-BE92513572F8}">
      <dgm:prSet/>
      <dgm:spPr/>
      <dgm:t>
        <a:bodyPr/>
        <a:lstStyle/>
        <a:p>
          <a:endParaRPr lang="en-US"/>
        </a:p>
      </dgm:t>
    </dgm:pt>
    <dgm:pt modelId="{8B0995DD-ADFC-470A-BC06-1AD8165DE3FF}">
      <dgm:prSet/>
      <dgm:spPr>
        <a:solidFill>
          <a:srgbClr val="7030A0"/>
        </a:solidFill>
      </dgm:spPr>
      <dgm:t>
        <a:bodyPr/>
        <a:lstStyle/>
        <a:p>
          <a:r>
            <a:rPr lang="en-US" dirty="0"/>
            <a:t>Noises such as gun shots, screaming, sounds of fighting, breaking glass</a:t>
          </a:r>
        </a:p>
      </dgm:t>
    </dgm:pt>
    <dgm:pt modelId="{0F29CC8D-9613-4637-82F5-2DB7D1E8E918}" type="parTrans" cxnId="{C411380D-59F1-40FD-8CDA-37DA997C0BAA}">
      <dgm:prSet/>
      <dgm:spPr/>
      <dgm:t>
        <a:bodyPr/>
        <a:lstStyle/>
        <a:p>
          <a:endParaRPr lang="en-US"/>
        </a:p>
      </dgm:t>
    </dgm:pt>
    <dgm:pt modelId="{6FE31CDC-FD46-4C4D-9ABC-2C57E07DDF40}" type="sibTrans" cxnId="{C411380D-59F1-40FD-8CDA-37DA997C0BAA}">
      <dgm:prSet/>
      <dgm:spPr/>
      <dgm:t>
        <a:bodyPr/>
        <a:lstStyle/>
        <a:p>
          <a:endParaRPr lang="en-US"/>
        </a:p>
      </dgm:t>
    </dgm:pt>
    <dgm:pt modelId="{E1864F12-55FD-4C8F-8D03-D8E2A6D7A658}">
      <dgm:prSet/>
      <dgm:spPr>
        <a:solidFill>
          <a:schemeClr val="accent2">
            <a:lumMod val="75000"/>
          </a:schemeClr>
        </a:solidFill>
      </dgm:spPr>
      <dgm:t>
        <a:bodyPr/>
        <a:lstStyle/>
        <a:p>
          <a:r>
            <a:rPr lang="en-US" dirty="0"/>
            <a:t>Vandalism, property damage, graffiti in progress</a:t>
          </a:r>
        </a:p>
      </dgm:t>
    </dgm:pt>
    <dgm:pt modelId="{270B045B-1D4A-460E-8998-56E06A4AC4C1}" type="parTrans" cxnId="{345B2DAD-2891-469F-A8AC-1C643083336E}">
      <dgm:prSet/>
      <dgm:spPr/>
      <dgm:t>
        <a:bodyPr/>
        <a:lstStyle/>
        <a:p>
          <a:endParaRPr lang="en-US"/>
        </a:p>
      </dgm:t>
    </dgm:pt>
    <dgm:pt modelId="{24CB5946-176C-401F-9071-99EEC90C9B6A}" type="sibTrans" cxnId="{345B2DAD-2891-469F-A8AC-1C643083336E}">
      <dgm:prSet/>
      <dgm:spPr/>
      <dgm:t>
        <a:bodyPr/>
        <a:lstStyle/>
        <a:p>
          <a:endParaRPr lang="en-US"/>
        </a:p>
      </dgm:t>
    </dgm:pt>
    <dgm:pt modelId="{5BE92D67-EE85-4F12-B954-C014A792E29F}">
      <dgm:prSet/>
      <dgm:spPr/>
      <dgm:t>
        <a:bodyPr/>
        <a:lstStyle/>
        <a:p>
          <a:r>
            <a:rPr lang="en-US" dirty="0"/>
            <a:t>A car following a delivery van or someone taking packages from porch.</a:t>
          </a:r>
        </a:p>
      </dgm:t>
    </dgm:pt>
    <dgm:pt modelId="{044668EF-1AC8-4289-BB5B-EDA4C7D1C948}" type="parTrans" cxnId="{F0D73E3C-2CD3-4B87-A1A7-E0A428749DCE}">
      <dgm:prSet/>
      <dgm:spPr/>
      <dgm:t>
        <a:bodyPr/>
        <a:lstStyle/>
        <a:p>
          <a:endParaRPr lang="en-US"/>
        </a:p>
      </dgm:t>
    </dgm:pt>
    <dgm:pt modelId="{E5E8AD5C-D2FF-4B59-BC37-D0D7CF00C0E8}" type="sibTrans" cxnId="{F0D73E3C-2CD3-4B87-A1A7-E0A428749DCE}">
      <dgm:prSet/>
      <dgm:spPr/>
      <dgm:t>
        <a:bodyPr/>
        <a:lstStyle/>
        <a:p>
          <a:endParaRPr lang="en-US"/>
        </a:p>
      </dgm:t>
    </dgm:pt>
    <dgm:pt modelId="{72C200F7-54F2-403B-8690-5EF79F568D89}">
      <dgm:prSet/>
      <dgm:spPr/>
      <dgm:t>
        <a:bodyPr/>
        <a:lstStyle/>
        <a:p>
          <a:r>
            <a:rPr lang="en-US" dirty="0"/>
            <a:t> Loitering around or peering into cars and trying door handles</a:t>
          </a:r>
        </a:p>
      </dgm:t>
    </dgm:pt>
    <dgm:pt modelId="{B8523590-9199-429F-A79E-9ED3FD832D4E}" type="parTrans" cxnId="{7DCDE061-DE9C-4266-B9F2-3F0B0E4EDF75}">
      <dgm:prSet/>
      <dgm:spPr/>
      <dgm:t>
        <a:bodyPr/>
        <a:lstStyle/>
        <a:p>
          <a:endParaRPr lang="en-US"/>
        </a:p>
      </dgm:t>
    </dgm:pt>
    <dgm:pt modelId="{7A940DB6-EBE9-4904-892A-661818299955}" type="sibTrans" cxnId="{7DCDE061-DE9C-4266-B9F2-3F0B0E4EDF75}">
      <dgm:prSet/>
      <dgm:spPr/>
      <dgm:t>
        <a:bodyPr/>
        <a:lstStyle/>
        <a:p>
          <a:endParaRPr lang="en-US"/>
        </a:p>
      </dgm:t>
    </dgm:pt>
    <dgm:pt modelId="{29D8131B-A8FA-4B3E-BF86-97BB6DCE2E19}">
      <dgm:prSet/>
      <dgm:spPr>
        <a:solidFill>
          <a:srgbClr val="FFC000"/>
        </a:solidFill>
      </dgm:spPr>
      <dgm:t>
        <a:bodyPr/>
        <a:lstStyle/>
        <a:p>
          <a:r>
            <a:rPr lang="en-US" dirty="0"/>
            <a:t>A person removing car parts, license plates, or gas </a:t>
          </a:r>
        </a:p>
      </dgm:t>
    </dgm:pt>
    <dgm:pt modelId="{AC480DA3-C0C5-4D45-978A-CBCC3C26EB66}" type="parTrans" cxnId="{0C34088C-D8EB-4DAD-B145-06E4ED688408}">
      <dgm:prSet/>
      <dgm:spPr/>
      <dgm:t>
        <a:bodyPr/>
        <a:lstStyle/>
        <a:p>
          <a:endParaRPr lang="en-US"/>
        </a:p>
      </dgm:t>
    </dgm:pt>
    <dgm:pt modelId="{731E7D6E-89B8-4025-9065-9DADFB0900BF}" type="sibTrans" cxnId="{0C34088C-D8EB-4DAD-B145-06E4ED688408}">
      <dgm:prSet/>
      <dgm:spPr/>
      <dgm:t>
        <a:bodyPr/>
        <a:lstStyle/>
        <a:p>
          <a:endParaRPr lang="en-US"/>
        </a:p>
      </dgm:t>
    </dgm:pt>
    <dgm:pt modelId="{4EE6C98B-30E7-4454-816F-82802F4C2E84}">
      <dgm:prSet/>
      <dgm:spPr>
        <a:solidFill>
          <a:schemeClr val="accent6">
            <a:lumMod val="60000"/>
            <a:lumOff val="40000"/>
          </a:schemeClr>
        </a:solidFill>
      </dgm:spPr>
      <dgm:t>
        <a:bodyPr/>
        <a:lstStyle/>
        <a:p>
          <a:r>
            <a:rPr lang="en-US" dirty="0"/>
            <a:t>Heavy foot traffic to and from a certain residence that occurs on a regular basis during unusual hours</a:t>
          </a:r>
        </a:p>
      </dgm:t>
    </dgm:pt>
    <dgm:pt modelId="{0E0CE6FA-F34E-49EF-B8C1-F1DD72273F4C}" type="parTrans" cxnId="{986E3CD9-23EE-4D72-B672-2AA097B76899}">
      <dgm:prSet/>
      <dgm:spPr/>
      <dgm:t>
        <a:bodyPr/>
        <a:lstStyle/>
        <a:p>
          <a:endParaRPr lang="en-US"/>
        </a:p>
      </dgm:t>
    </dgm:pt>
    <dgm:pt modelId="{476D1A17-F06B-4B5D-ABCF-2FBD031DD220}" type="sibTrans" cxnId="{986E3CD9-23EE-4D72-B672-2AA097B76899}">
      <dgm:prSet/>
      <dgm:spPr/>
      <dgm:t>
        <a:bodyPr/>
        <a:lstStyle/>
        <a:p>
          <a:endParaRPr lang="en-US"/>
        </a:p>
      </dgm:t>
    </dgm:pt>
    <dgm:pt modelId="{9070A58C-F83D-424A-B37F-59B3D9FACD64}">
      <dgm:prSet/>
      <dgm:spPr>
        <a:solidFill>
          <a:srgbClr val="CF57E7"/>
        </a:solidFill>
      </dgm:spPr>
      <dgm:t>
        <a:bodyPr/>
        <a:lstStyle/>
        <a:p>
          <a:r>
            <a:rPr lang="en-US" dirty="0"/>
            <a:t>Unfamiliar vehicle parked on your street that you suspect may have been stolen </a:t>
          </a:r>
        </a:p>
      </dgm:t>
    </dgm:pt>
    <dgm:pt modelId="{28285122-0935-4272-8D00-BA6687E2CA57}" type="parTrans" cxnId="{71413A9D-A63F-4B2C-B4C0-3D81C424789D}">
      <dgm:prSet/>
      <dgm:spPr/>
      <dgm:t>
        <a:bodyPr/>
        <a:lstStyle/>
        <a:p>
          <a:endParaRPr lang="en-US"/>
        </a:p>
      </dgm:t>
    </dgm:pt>
    <dgm:pt modelId="{A3FCFFF7-C666-4283-952D-B948B6D7C0D7}" type="sibTrans" cxnId="{71413A9D-A63F-4B2C-B4C0-3D81C424789D}">
      <dgm:prSet/>
      <dgm:spPr/>
      <dgm:t>
        <a:bodyPr/>
        <a:lstStyle/>
        <a:p>
          <a:endParaRPr lang="en-US"/>
        </a:p>
      </dgm:t>
    </dgm:pt>
    <dgm:pt modelId="{63434628-60B5-481E-B11B-CEA8CC0C9F02}">
      <dgm:prSet/>
      <dgm:spPr>
        <a:solidFill>
          <a:srgbClr val="FF0000"/>
        </a:solidFill>
      </dgm:spPr>
      <dgm:t>
        <a:bodyPr/>
        <a:lstStyle/>
        <a:p>
          <a:pPr>
            <a:buSzPts val="1000"/>
            <a:buFont typeface="Symbol" panose="05050102010706020507" pitchFamily="18" charset="2"/>
            <a:buChar char=""/>
          </a:pPr>
          <a:r>
            <a:rPr lang="en-US" i="1" dirty="0">
              <a:effectLst/>
              <a:latin typeface="Arial" panose="020B0604020202020204" pitchFamily="34" charset="0"/>
              <a:ea typeface="Times New Roman" panose="02020603050405020304" pitchFamily="18" charset="0"/>
            </a:rPr>
            <a:t>Remember: </a:t>
          </a:r>
          <a:r>
            <a:rPr lang="en-US" dirty="0">
              <a:effectLst/>
              <a:latin typeface="Arial" panose="020B0604020202020204" pitchFamily="34" charset="0"/>
              <a:ea typeface="Times New Roman" panose="02020603050405020304" pitchFamily="18" charset="0"/>
            </a:rPr>
            <a:t>People aren’t suspicious, behavior is!</a:t>
          </a:r>
          <a:endParaRPr lang="en-US" dirty="0">
            <a:effectLst/>
            <a:latin typeface="Calibri" panose="020F0502020204030204" pitchFamily="34" charset="0"/>
            <a:ea typeface="Calibri" panose="020F0502020204030204" pitchFamily="34" charset="0"/>
          </a:endParaRPr>
        </a:p>
      </dgm:t>
    </dgm:pt>
    <dgm:pt modelId="{4F7BFC11-1098-472B-B01A-198AA5234580}" type="parTrans" cxnId="{536A9A72-98FF-4DD1-A0B0-4C957D4326EB}">
      <dgm:prSet/>
      <dgm:spPr/>
      <dgm:t>
        <a:bodyPr/>
        <a:lstStyle/>
        <a:p>
          <a:endParaRPr lang="en-US"/>
        </a:p>
      </dgm:t>
    </dgm:pt>
    <dgm:pt modelId="{4309F91A-1BD4-4752-AE90-922D5A598099}" type="sibTrans" cxnId="{536A9A72-98FF-4DD1-A0B0-4C957D4326EB}">
      <dgm:prSet/>
      <dgm:spPr/>
      <dgm:t>
        <a:bodyPr/>
        <a:lstStyle/>
        <a:p>
          <a:endParaRPr lang="en-US"/>
        </a:p>
      </dgm:t>
    </dgm:pt>
    <dgm:pt modelId="{82971E00-12F7-452A-9DEA-C8CF41E5AFDE}" type="pres">
      <dgm:prSet presAssocID="{480F056D-42B4-44EA-BA15-681A035FC91D}" presName="diagram" presStyleCnt="0">
        <dgm:presLayoutVars>
          <dgm:dir/>
          <dgm:resizeHandles val="exact"/>
        </dgm:presLayoutVars>
      </dgm:prSet>
      <dgm:spPr/>
    </dgm:pt>
    <dgm:pt modelId="{E65DF787-C3CC-4B76-9616-675A9586C710}" type="pres">
      <dgm:prSet presAssocID="{61BC18C9-E0C1-4BE9-9D3E-224C323D2F08}" presName="node" presStyleLbl="node1" presStyleIdx="0" presStyleCnt="9">
        <dgm:presLayoutVars>
          <dgm:bulletEnabled val="1"/>
        </dgm:presLayoutVars>
      </dgm:prSet>
      <dgm:spPr/>
    </dgm:pt>
    <dgm:pt modelId="{CCE46A08-8305-4459-B046-8E2163854024}" type="pres">
      <dgm:prSet presAssocID="{7B983A63-27E1-4348-9BE2-6A5BEBB6C838}" presName="sibTrans" presStyleCnt="0"/>
      <dgm:spPr/>
    </dgm:pt>
    <dgm:pt modelId="{1D14015D-DC96-4C84-AD55-1BA58A628B6A}" type="pres">
      <dgm:prSet presAssocID="{8B0995DD-ADFC-470A-BC06-1AD8165DE3FF}" presName="node" presStyleLbl="node1" presStyleIdx="1" presStyleCnt="9">
        <dgm:presLayoutVars>
          <dgm:bulletEnabled val="1"/>
        </dgm:presLayoutVars>
      </dgm:prSet>
      <dgm:spPr/>
    </dgm:pt>
    <dgm:pt modelId="{346174DD-D66C-4DB4-9B88-8FF2C5E90629}" type="pres">
      <dgm:prSet presAssocID="{6FE31CDC-FD46-4C4D-9ABC-2C57E07DDF40}" presName="sibTrans" presStyleCnt="0"/>
      <dgm:spPr/>
    </dgm:pt>
    <dgm:pt modelId="{88CA9B94-9A93-4BB2-A75D-936E66EF5A7C}" type="pres">
      <dgm:prSet presAssocID="{E1864F12-55FD-4C8F-8D03-D8E2A6D7A658}" presName="node" presStyleLbl="node1" presStyleIdx="2" presStyleCnt="9">
        <dgm:presLayoutVars>
          <dgm:bulletEnabled val="1"/>
        </dgm:presLayoutVars>
      </dgm:prSet>
      <dgm:spPr/>
    </dgm:pt>
    <dgm:pt modelId="{875C093C-D554-47AB-8143-904A8DBD207A}" type="pres">
      <dgm:prSet presAssocID="{24CB5946-176C-401F-9071-99EEC90C9B6A}" presName="sibTrans" presStyleCnt="0"/>
      <dgm:spPr/>
    </dgm:pt>
    <dgm:pt modelId="{AEBEE511-75F6-4BB1-81D5-5C357FA21DAF}" type="pres">
      <dgm:prSet presAssocID="{5BE92D67-EE85-4F12-B954-C014A792E29F}" presName="node" presStyleLbl="node1" presStyleIdx="3" presStyleCnt="9">
        <dgm:presLayoutVars>
          <dgm:bulletEnabled val="1"/>
        </dgm:presLayoutVars>
      </dgm:prSet>
      <dgm:spPr/>
    </dgm:pt>
    <dgm:pt modelId="{CC9C7DA8-2039-4702-ABF9-E6A8776DF542}" type="pres">
      <dgm:prSet presAssocID="{E5E8AD5C-D2FF-4B59-BC37-D0D7CF00C0E8}" presName="sibTrans" presStyleCnt="0"/>
      <dgm:spPr/>
    </dgm:pt>
    <dgm:pt modelId="{5DDF066E-DE76-4E51-83BF-1A3884AFD96D}" type="pres">
      <dgm:prSet presAssocID="{72C200F7-54F2-403B-8690-5EF79F568D89}" presName="node" presStyleLbl="node1" presStyleIdx="4" presStyleCnt="9">
        <dgm:presLayoutVars>
          <dgm:bulletEnabled val="1"/>
        </dgm:presLayoutVars>
      </dgm:prSet>
      <dgm:spPr/>
    </dgm:pt>
    <dgm:pt modelId="{71FC586C-7F28-4862-80A7-7AEEE8556027}" type="pres">
      <dgm:prSet presAssocID="{7A940DB6-EBE9-4904-892A-661818299955}" presName="sibTrans" presStyleCnt="0"/>
      <dgm:spPr/>
    </dgm:pt>
    <dgm:pt modelId="{6018E7FD-D60E-4E1F-B9A9-11E46158729C}" type="pres">
      <dgm:prSet presAssocID="{29D8131B-A8FA-4B3E-BF86-97BB6DCE2E19}" presName="node" presStyleLbl="node1" presStyleIdx="5" presStyleCnt="9">
        <dgm:presLayoutVars>
          <dgm:bulletEnabled val="1"/>
        </dgm:presLayoutVars>
      </dgm:prSet>
      <dgm:spPr/>
    </dgm:pt>
    <dgm:pt modelId="{412A29CC-1D7C-4B5C-B614-25B1EDBBCD41}" type="pres">
      <dgm:prSet presAssocID="{731E7D6E-89B8-4025-9065-9DADFB0900BF}" presName="sibTrans" presStyleCnt="0"/>
      <dgm:spPr/>
    </dgm:pt>
    <dgm:pt modelId="{8F6E7D76-714E-46C8-9690-41D63A511610}" type="pres">
      <dgm:prSet presAssocID="{4EE6C98B-30E7-4454-816F-82802F4C2E84}" presName="node" presStyleLbl="node1" presStyleIdx="6" presStyleCnt="9">
        <dgm:presLayoutVars>
          <dgm:bulletEnabled val="1"/>
        </dgm:presLayoutVars>
      </dgm:prSet>
      <dgm:spPr/>
    </dgm:pt>
    <dgm:pt modelId="{DA239BAC-5ABA-45E5-B6FD-DAF48AF9F2BB}" type="pres">
      <dgm:prSet presAssocID="{476D1A17-F06B-4B5D-ABCF-2FBD031DD220}" presName="sibTrans" presStyleCnt="0"/>
      <dgm:spPr/>
    </dgm:pt>
    <dgm:pt modelId="{CC1703D8-24F4-4381-8440-DC25F293497E}" type="pres">
      <dgm:prSet presAssocID="{9070A58C-F83D-424A-B37F-59B3D9FACD64}" presName="node" presStyleLbl="node1" presStyleIdx="7" presStyleCnt="9">
        <dgm:presLayoutVars>
          <dgm:bulletEnabled val="1"/>
        </dgm:presLayoutVars>
      </dgm:prSet>
      <dgm:spPr/>
    </dgm:pt>
    <dgm:pt modelId="{89047048-1895-42F6-A691-613811551FC1}" type="pres">
      <dgm:prSet presAssocID="{A3FCFFF7-C666-4283-952D-B948B6D7C0D7}" presName="sibTrans" presStyleCnt="0"/>
      <dgm:spPr/>
    </dgm:pt>
    <dgm:pt modelId="{5F3D4D49-C45B-4BDE-9B5E-F2445B7ABF04}" type="pres">
      <dgm:prSet presAssocID="{63434628-60B5-481E-B11B-CEA8CC0C9F02}" presName="node" presStyleLbl="node1" presStyleIdx="8" presStyleCnt="9" custScaleX="233968" custScaleY="27045" custLinFactNeighborX="-4473" custLinFactNeighborY="14911">
        <dgm:presLayoutVars>
          <dgm:bulletEnabled val="1"/>
        </dgm:presLayoutVars>
      </dgm:prSet>
      <dgm:spPr/>
    </dgm:pt>
  </dgm:ptLst>
  <dgm:cxnLst>
    <dgm:cxn modelId="{C411380D-59F1-40FD-8CDA-37DA997C0BAA}" srcId="{480F056D-42B4-44EA-BA15-681A035FC91D}" destId="{8B0995DD-ADFC-470A-BC06-1AD8165DE3FF}" srcOrd="1" destOrd="0" parTransId="{0F29CC8D-9613-4637-82F5-2DB7D1E8E918}" sibTransId="{6FE31CDC-FD46-4C4D-9ABC-2C57E07DDF40}"/>
    <dgm:cxn modelId="{EA2A142B-991B-4C84-882E-45BE6DBB2B80}" type="presOf" srcId="{8B0995DD-ADFC-470A-BC06-1AD8165DE3FF}" destId="{1D14015D-DC96-4C84-AD55-1BA58A628B6A}" srcOrd="0" destOrd="0" presId="urn:microsoft.com/office/officeart/2005/8/layout/default"/>
    <dgm:cxn modelId="{6C334536-8A9A-493F-AA9A-BE92513572F8}" srcId="{480F056D-42B4-44EA-BA15-681A035FC91D}" destId="{61BC18C9-E0C1-4BE9-9D3E-224C323D2F08}" srcOrd="0" destOrd="0" parTransId="{871D9DF2-D7B8-42E7-A6B8-54D7024260D7}" sibTransId="{7B983A63-27E1-4348-9BE2-6A5BEBB6C838}"/>
    <dgm:cxn modelId="{F0D73E3C-2CD3-4B87-A1A7-E0A428749DCE}" srcId="{480F056D-42B4-44EA-BA15-681A035FC91D}" destId="{5BE92D67-EE85-4F12-B954-C014A792E29F}" srcOrd="3" destOrd="0" parTransId="{044668EF-1AC8-4289-BB5B-EDA4C7D1C948}" sibTransId="{E5E8AD5C-D2FF-4B59-BC37-D0D7CF00C0E8}"/>
    <dgm:cxn modelId="{7DCDE061-DE9C-4266-B9F2-3F0B0E4EDF75}" srcId="{480F056D-42B4-44EA-BA15-681A035FC91D}" destId="{72C200F7-54F2-403B-8690-5EF79F568D89}" srcOrd="4" destOrd="0" parTransId="{B8523590-9199-429F-A79E-9ED3FD832D4E}" sibTransId="{7A940DB6-EBE9-4904-892A-661818299955}"/>
    <dgm:cxn modelId="{458ADD62-7953-43DF-91E4-7CCBDA28C980}" type="presOf" srcId="{E1864F12-55FD-4C8F-8D03-D8E2A6D7A658}" destId="{88CA9B94-9A93-4BB2-A75D-936E66EF5A7C}" srcOrd="0" destOrd="0" presId="urn:microsoft.com/office/officeart/2005/8/layout/default"/>
    <dgm:cxn modelId="{A4F49A6C-C678-48EE-9256-EAFC680DD0B9}" type="presOf" srcId="{480F056D-42B4-44EA-BA15-681A035FC91D}" destId="{82971E00-12F7-452A-9DEA-C8CF41E5AFDE}" srcOrd="0" destOrd="0" presId="urn:microsoft.com/office/officeart/2005/8/layout/default"/>
    <dgm:cxn modelId="{536A9A72-98FF-4DD1-A0B0-4C957D4326EB}" srcId="{480F056D-42B4-44EA-BA15-681A035FC91D}" destId="{63434628-60B5-481E-B11B-CEA8CC0C9F02}" srcOrd="8" destOrd="0" parTransId="{4F7BFC11-1098-472B-B01A-198AA5234580}" sibTransId="{4309F91A-1BD4-4752-AE90-922D5A598099}"/>
    <dgm:cxn modelId="{BC9B3554-F528-45AF-8411-914CFB1B291A}" type="presOf" srcId="{61BC18C9-E0C1-4BE9-9D3E-224C323D2F08}" destId="{E65DF787-C3CC-4B76-9616-675A9586C710}" srcOrd="0" destOrd="0" presId="urn:microsoft.com/office/officeart/2005/8/layout/default"/>
    <dgm:cxn modelId="{828FF255-120E-461D-8DB6-E66E9FF12383}" type="presOf" srcId="{72C200F7-54F2-403B-8690-5EF79F568D89}" destId="{5DDF066E-DE76-4E51-83BF-1A3884AFD96D}" srcOrd="0" destOrd="0" presId="urn:microsoft.com/office/officeart/2005/8/layout/default"/>
    <dgm:cxn modelId="{0C34088C-D8EB-4DAD-B145-06E4ED688408}" srcId="{480F056D-42B4-44EA-BA15-681A035FC91D}" destId="{29D8131B-A8FA-4B3E-BF86-97BB6DCE2E19}" srcOrd="5" destOrd="0" parTransId="{AC480DA3-C0C5-4D45-978A-CBCC3C26EB66}" sibTransId="{731E7D6E-89B8-4025-9065-9DADFB0900BF}"/>
    <dgm:cxn modelId="{B54D9290-7552-4F10-B121-99B48F20EF63}" type="presOf" srcId="{9070A58C-F83D-424A-B37F-59B3D9FACD64}" destId="{CC1703D8-24F4-4381-8440-DC25F293497E}" srcOrd="0" destOrd="0" presId="urn:microsoft.com/office/officeart/2005/8/layout/default"/>
    <dgm:cxn modelId="{FECCF891-D69D-480D-B3B5-86B185829404}" type="presOf" srcId="{29D8131B-A8FA-4B3E-BF86-97BB6DCE2E19}" destId="{6018E7FD-D60E-4E1F-B9A9-11E46158729C}" srcOrd="0" destOrd="0" presId="urn:microsoft.com/office/officeart/2005/8/layout/default"/>
    <dgm:cxn modelId="{71413A9D-A63F-4B2C-B4C0-3D81C424789D}" srcId="{480F056D-42B4-44EA-BA15-681A035FC91D}" destId="{9070A58C-F83D-424A-B37F-59B3D9FACD64}" srcOrd="7" destOrd="0" parTransId="{28285122-0935-4272-8D00-BA6687E2CA57}" sibTransId="{A3FCFFF7-C666-4283-952D-B948B6D7C0D7}"/>
    <dgm:cxn modelId="{01B332A3-E1F0-432E-9A48-63FFFE35C7DC}" type="presOf" srcId="{5BE92D67-EE85-4F12-B954-C014A792E29F}" destId="{AEBEE511-75F6-4BB1-81D5-5C357FA21DAF}" srcOrd="0" destOrd="0" presId="urn:microsoft.com/office/officeart/2005/8/layout/default"/>
    <dgm:cxn modelId="{7801D4A8-7BD8-4828-9331-1D8C97FF583B}" type="presOf" srcId="{4EE6C98B-30E7-4454-816F-82802F4C2E84}" destId="{8F6E7D76-714E-46C8-9690-41D63A511610}" srcOrd="0" destOrd="0" presId="urn:microsoft.com/office/officeart/2005/8/layout/default"/>
    <dgm:cxn modelId="{345B2DAD-2891-469F-A8AC-1C643083336E}" srcId="{480F056D-42B4-44EA-BA15-681A035FC91D}" destId="{E1864F12-55FD-4C8F-8D03-D8E2A6D7A658}" srcOrd="2" destOrd="0" parTransId="{270B045B-1D4A-460E-8998-56E06A4AC4C1}" sibTransId="{24CB5946-176C-401F-9071-99EEC90C9B6A}"/>
    <dgm:cxn modelId="{ABF2B0D1-655F-4999-9485-13901E6071D9}" type="presOf" srcId="{63434628-60B5-481E-B11B-CEA8CC0C9F02}" destId="{5F3D4D49-C45B-4BDE-9B5E-F2445B7ABF04}" srcOrd="0" destOrd="0" presId="urn:microsoft.com/office/officeart/2005/8/layout/default"/>
    <dgm:cxn modelId="{986E3CD9-23EE-4D72-B672-2AA097B76899}" srcId="{480F056D-42B4-44EA-BA15-681A035FC91D}" destId="{4EE6C98B-30E7-4454-816F-82802F4C2E84}" srcOrd="6" destOrd="0" parTransId="{0E0CE6FA-F34E-49EF-B8C1-F1DD72273F4C}" sibTransId="{476D1A17-F06B-4B5D-ABCF-2FBD031DD220}"/>
    <dgm:cxn modelId="{F3923ADF-2CA2-425F-A8C8-8C26C06BE644}" type="presParOf" srcId="{82971E00-12F7-452A-9DEA-C8CF41E5AFDE}" destId="{E65DF787-C3CC-4B76-9616-675A9586C710}" srcOrd="0" destOrd="0" presId="urn:microsoft.com/office/officeart/2005/8/layout/default"/>
    <dgm:cxn modelId="{53998DFC-2B4A-45DF-A54A-F69727120173}" type="presParOf" srcId="{82971E00-12F7-452A-9DEA-C8CF41E5AFDE}" destId="{CCE46A08-8305-4459-B046-8E2163854024}" srcOrd="1" destOrd="0" presId="urn:microsoft.com/office/officeart/2005/8/layout/default"/>
    <dgm:cxn modelId="{6BCC74F2-FAF1-4664-9AEB-469B4012F95E}" type="presParOf" srcId="{82971E00-12F7-452A-9DEA-C8CF41E5AFDE}" destId="{1D14015D-DC96-4C84-AD55-1BA58A628B6A}" srcOrd="2" destOrd="0" presId="urn:microsoft.com/office/officeart/2005/8/layout/default"/>
    <dgm:cxn modelId="{2BF87811-0003-4244-BBFD-E51CB201C14E}" type="presParOf" srcId="{82971E00-12F7-452A-9DEA-C8CF41E5AFDE}" destId="{346174DD-D66C-4DB4-9B88-8FF2C5E90629}" srcOrd="3" destOrd="0" presId="urn:microsoft.com/office/officeart/2005/8/layout/default"/>
    <dgm:cxn modelId="{F7F05447-09E9-461E-934E-12775D4C6401}" type="presParOf" srcId="{82971E00-12F7-452A-9DEA-C8CF41E5AFDE}" destId="{88CA9B94-9A93-4BB2-A75D-936E66EF5A7C}" srcOrd="4" destOrd="0" presId="urn:microsoft.com/office/officeart/2005/8/layout/default"/>
    <dgm:cxn modelId="{12E7F6C0-9C9D-4A45-9D38-E82308163D21}" type="presParOf" srcId="{82971E00-12F7-452A-9DEA-C8CF41E5AFDE}" destId="{875C093C-D554-47AB-8143-904A8DBD207A}" srcOrd="5" destOrd="0" presId="urn:microsoft.com/office/officeart/2005/8/layout/default"/>
    <dgm:cxn modelId="{51089892-B9B1-4D1E-84D8-D01698303201}" type="presParOf" srcId="{82971E00-12F7-452A-9DEA-C8CF41E5AFDE}" destId="{AEBEE511-75F6-4BB1-81D5-5C357FA21DAF}" srcOrd="6" destOrd="0" presId="urn:microsoft.com/office/officeart/2005/8/layout/default"/>
    <dgm:cxn modelId="{CED6664E-08D7-470C-AAEF-AE0AD81BA5F5}" type="presParOf" srcId="{82971E00-12F7-452A-9DEA-C8CF41E5AFDE}" destId="{CC9C7DA8-2039-4702-ABF9-E6A8776DF542}" srcOrd="7" destOrd="0" presId="urn:microsoft.com/office/officeart/2005/8/layout/default"/>
    <dgm:cxn modelId="{6DD70324-10AB-4988-BC3B-8AC248937EE9}" type="presParOf" srcId="{82971E00-12F7-452A-9DEA-C8CF41E5AFDE}" destId="{5DDF066E-DE76-4E51-83BF-1A3884AFD96D}" srcOrd="8" destOrd="0" presId="urn:microsoft.com/office/officeart/2005/8/layout/default"/>
    <dgm:cxn modelId="{1DD9449F-CE47-45F8-A26F-99318A2316E7}" type="presParOf" srcId="{82971E00-12F7-452A-9DEA-C8CF41E5AFDE}" destId="{71FC586C-7F28-4862-80A7-7AEEE8556027}" srcOrd="9" destOrd="0" presId="urn:microsoft.com/office/officeart/2005/8/layout/default"/>
    <dgm:cxn modelId="{9D10EC68-5D7D-4959-BA0B-705650348B8C}" type="presParOf" srcId="{82971E00-12F7-452A-9DEA-C8CF41E5AFDE}" destId="{6018E7FD-D60E-4E1F-B9A9-11E46158729C}" srcOrd="10" destOrd="0" presId="urn:microsoft.com/office/officeart/2005/8/layout/default"/>
    <dgm:cxn modelId="{965B9BD0-DB21-4B96-9693-4A0558B3C887}" type="presParOf" srcId="{82971E00-12F7-452A-9DEA-C8CF41E5AFDE}" destId="{412A29CC-1D7C-4B5C-B614-25B1EDBBCD41}" srcOrd="11" destOrd="0" presId="urn:microsoft.com/office/officeart/2005/8/layout/default"/>
    <dgm:cxn modelId="{3847E942-A979-4920-87AD-3C28682E45D6}" type="presParOf" srcId="{82971E00-12F7-452A-9DEA-C8CF41E5AFDE}" destId="{8F6E7D76-714E-46C8-9690-41D63A511610}" srcOrd="12" destOrd="0" presId="urn:microsoft.com/office/officeart/2005/8/layout/default"/>
    <dgm:cxn modelId="{A7347727-B049-4D0A-9074-D54C1E8A3865}" type="presParOf" srcId="{82971E00-12F7-452A-9DEA-C8CF41E5AFDE}" destId="{DA239BAC-5ABA-45E5-B6FD-DAF48AF9F2BB}" srcOrd="13" destOrd="0" presId="urn:microsoft.com/office/officeart/2005/8/layout/default"/>
    <dgm:cxn modelId="{4AD24C64-D47B-468B-B3A9-0544E8C61B02}" type="presParOf" srcId="{82971E00-12F7-452A-9DEA-C8CF41E5AFDE}" destId="{CC1703D8-24F4-4381-8440-DC25F293497E}" srcOrd="14" destOrd="0" presId="urn:microsoft.com/office/officeart/2005/8/layout/default"/>
    <dgm:cxn modelId="{E59B38CB-AA17-4A4D-965A-986DA627EEF7}" type="presParOf" srcId="{82971E00-12F7-452A-9DEA-C8CF41E5AFDE}" destId="{89047048-1895-42F6-A691-613811551FC1}" srcOrd="15" destOrd="0" presId="urn:microsoft.com/office/officeart/2005/8/layout/default"/>
    <dgm:cxn modelId="{C35EAF73-5FA5-4FE5-85D1-CB7CAC2D11C8}" type="presParOf" srcId="{82971E00-12F7-452A-9DEA-C8CF41E5AFDE}" destId="{5F3D4D49-C45B-4BDE-9B5E-F2445B7ABF0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370290-151A-45BE-9789-35428768B5D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D9BDC25-12ED-4A3A-A916-6424C7564835}">
      <dgm:prSet/>
      <dgm:spPr/>
      <dgm:t>
        <a:bodyPr/>
        <a:lstStyle/>
        <a:p>
          <a:pPr>
            <a:defRPr cap="all"/>
          </a:pPr>
          <a:r>
            <a:rPr lang="en-US" dirty="0"/>
            <a:t>Not every stranger is a criminal, and some circumstances have a perfectly logical explanation</a:t>
          </a:r>
        </a:p>
      </dgm:t>
    </dgm:pt>
    <dgm:pt modelId="{91A0A267-6D5B-4A9E-BFF9-88CBF4E96EA4}" type="parTrans" cxnId="{B26DBA44-BCE4-4558-A967-CA1B85BD4FD3}">
      <dgm:prSet/>
      <dgm:spPr/>
      <dgm:t>
        <a:bodyPr/>
        <a:lstStyle/>
        <a:p>
          <a:endParaRPr lang="en-US"/>
        </a:p>
      </dgm:t>
    </dgm:pt>
    <dgm:pt modelId="{514B5BA8-7099-4E9B-95C9-05855C1DC052}" type="sibTrans" cxnId="{B26DBA44-BCE4-4558-A967-CA1B85BD4FD3}">
      <dgm:prSet/>
      <dgm:spPr/>
      <dgm:t>
        <a:bodyPr/>
        <a:lstStyle/>
        <a:p>
          <a:endParaRPr lang="en-US"/>
        </a:p>
      </dgm:t>
    </dgm:pt>
    <dgm:pt modelId="{4D7C70FF-D876-4347-B304-FE8094C35C22}">
      <dgm:prSet/>
      <dgm:spPr/>
      <dgm:t>
        <a:bodyPr/>
        <a:lstStyle/>
        <a:p>
          <a:pPr>
            <a:defRPr cap="all"/>
          </a:pPr>
          <a:r>
            <a:rPr lang="en-US" dirty="0"/>
            <a:t>Factors such as race, ethnicity, and/or religious affiliation alone are not suspicious</a:t>
          </a:r>
        </a:p>
      </dgm:t>
    </dgm:pt>
    <dgm:pt modelId="{23667046-7900-4986-AA9F-1BEEE71D1AD0}" type="parTrans" cxnId="{9109B972-2B18-40FD-921D-580A8B7B8D4B}">
      <dgm:prSet/>
      <dgm:spPr/>
      <dgm:t>
        <a:bodyPr/>
        <a:lstStyle/>
        <a:p>
          <a:endParaRPr lang="en-US"/>
        </a:p>
      </dgm:t>
    </dgm:pt>
    <dgm:pt modelId="{B796528A-9B22-44D2-86B5-8E7752870F08}" type="sibTrans" cxnId="{9109B972-2B18-40FD-921D-580A8B7B8D4B}">
      <dgm:prSet/>
      <dgm:spPr/>
      <dgm:t>
        <a:bodyPr/>
        <a:lstStyle/>
        <a:p>
          <a:endParaRPr lang="en-US"/>
        </a:p>
      </dgm:t>
    </dgm:pt>
    <dgm:pt modelId="{7146FB15-317C-45BF-B5ED-DC90136857A7}">
      <dgm:prSet/>
      <dgm:spPr/>
      <dgm:t>
        <a:bodyPr/>
        <a:lstStyle/>
        <a:p>
          <a:pPr>
            <a:defRPr cap="all"/>
          </a:pPr>
          <a:r>
            <a:rPr lang="en-US" dirty="0"/>
            <a:t> </a:t>
          </a:r>
          <a:r>
            <a:rPr lang="en-US" b="0" i="0" dirty="0">
              <a:effectLst/>
              <a:latin typeface="+mn-lt"/>
            </a:rPr>
            <a:t>DO NOT ATTEMPT TO APPREHEND A PERSON COMMITTING A CRIME  OR INVESTIGATE A SUSPICIOUS ACTIVITY.</a:t>
          </a:r>
          <a:endParaRPr lang="en-US" dirty="0">
            <a:latin typeface="+mn-lt"/>
          </a:endParaRPr>
        </a:p>
      </dgm:t>
    </dgm:pt>
    <dgm:pt modelId="{7D6469D1-BEAF-4DDF-B4FF-823C21B2B32A}" type="parTrans" cxnId="{6AC4B510-B5D8-4ACB-9056-C9191769293B}">
      <dgm:prSet/>
      <dgm:spPr/>
      <dgm:t>
        <a:bodyPr/>
        <a:lstStyle/>
        <a:p>
          <a:endParaRPr lang="en-US"/>
        </a:p>
      </dgm:t>
    </dgm:pt>
    <dgm:pt modelId="{E38FCB5D-5092-431F-A86C-E54C19D64808}" type="sibTrans" cxnId="{6AC4B510-B5D8-4ACB-9056-C9191769293B}">
      <dgm:prSet/>
      <dgm:spPr/>
      <dgm:t>
        <a:bodyPr/>
        <a:lstStyle/>
        <a:p>
          <a:endParaRPr lang="en-US"/>
        </a:p>
      </dgm:t>
    </dgm:pt>
    <dgm:pt modelId="{074A593B-E55C-44BD-B71F-ACE5E374BFCC}" type="pres">
      <dgm:prSet presAssocID="{C4370290-151A-45BE-9789-35428768B5DE}" presName="diagram" presStyleCnt="0">
        <dgm:presLayoutVars>
          <dgm:dir/>
          <dgm:resizeHandles val="exact"/>
        </dgm:presLayoutVars>
      </dgm:prSet>
      <dgm:spPr/>
    </dgm:pt>
    <dgm:pt modelId="{EAA1B1F2-B2BC-4938-89A4-77111E703D58}" type="pres">
      <dgm:prSet presAssocID="{9D9BDC25-12ED-4A3A-A916-6424C7564835}" presName="node" presStyleLbl="node1" presStyleIdx="0" presStyleCnt="3">
        <dgm:presLayoutVars>
          <dgm:bulletEnabled val="1"/>
        </dgm:presLayoutVars>
      </dgm:prSet>
      <dgm:spPr/>
    </dgm:pt>
    <dgm:pt modelId="{2DD76D19-3760-4D64-9171-5C1F5BB2E111}" type="pres">
      <dgm:prSet presAssocID="{514B5BA8-7099-4E9B-95C9-05855C1DC052}" presName="sibTrans" presStyleCnt="0"/>
      <dgm:spPr/>
    </dgm:pt>
    <dgm:pt modelId="{40F32A29-5B0F-49D7-BBC8-6C937A43EB32}" type="pres">
      <dgm:prSet presAssocID="{4D7C70FF-D876-4347-B304-FE8094C35C22}" presName="node" presStyleLbl="node1" presStyleIdx="1" presStyleCnt="3">
        <dgm:presLayoutVars>
          <dgm:bulletEnabled val="1"/>
        </dgm:presLayoutVars>
      </dgm:prSet>
      <dgm:spPr/>
    </dgm:pt>
    <dgm:pt modelId="{7DDD632F-3EFF-4AA0-B832-EDE9CAF0DD01}" type="pres">
      <dgm:prSet presAssocID="{B796528A-9B22-44D2-86B5-8E7752870F08}" presName="sibTrans" presStyleCnt="0"/>
      <dgm:spPr/>
    </dgm:pt>
    <dgm:pt modelId="{BABA9076-C544-4598-A72E-0FBF9921BDF4}" type="pres">
      <dgm:prSet presAssocID="{7146FB15-317C-45BF-B5ED-DC90136857A7}" presName="node" presStyleLbl="node1" presStyleIdx="2" presStyleCnt="3">
        <dgm:presLayoutVars>
          <dgm:bulletEnabled val="1"/>
        </dgm:presLayoutVars>
      </dgm:prSet>
      <dgm:spPr/>
    </dgm:pt>
  </dgm:ptLst>
  <dgm:cxnLst>
    <dgm:cxn modelId="{6AC4B510-B5D8-4ACB-9056-C9191769293B}" srcId="{C4370290-151A-45BE-9789-35428768B5DE}" destId="{7146FB15-317C-45BF-B5ED-DC90136857A7}" srcOrd="2" destOrd="0" parTransId="{7D6469D1-BEAF-4DDF-B4FF-823C21B2B32A}" sibTransId="{E38FCB5D-5092-431F-A86C-E54C19D64808}"/>
    <dgm:cxn modelId="{AACB8E11-6068-409F-A067-6EC6211F79FD}" type="presOf" srcId="{7146FB15-317C-45BF-B5ED-DC90136857A7}" destId="{BABA9076-C544-4598-A72E-0FBF9921BDF4}" srcOrd="0" destOrd="0" presId="urn:microsoft.com/office/officeart/2005/8/layout/default"/>
    <dgm:cxn modelId="{B26DBA44-BCE4-4558-A967-CA1B85BD4FD3}" srcId="{C4370290-151A-45BE-9789-35428768B5DE}" destId="{9D9BDC25-12ED-4A3A-A916-6424C7564835}" srcOrd="0" destOrd="0" parTransId="{91A0A267-6D5B-4A9E-BFF9-88CBF4E96EA4}" sibTransId="{514B5BA8-7099-4E9B-95C9-05855C1DC052}"/>
    <dgm:cxn modelId="{9109B972-2B18-40FD-921D-580A8B7B8D4B}" srcId="{C4370290-151A-45BE-9789-35428768B5DE}" destId="{4D7C70FF-D876-4347-B304-FE8094C35C22}" srcOrd="1" destOrd="0" parTransId="{23667046-7900-4986-AA9F-1BEEE71D1AD0}" sibTransId="{B796528A-9B22-44D2-86B5-8E7752870F08}"/>
    <dgm:cxn modelId="{A0313C86-E675-4FD9-8692-71C3E7A70BD7}" type="presOf" srcId="{4D7C70FF-D876-4347-B304-FE8094C35C22}" destId="{40F32A29-5B0F-49D7-BBC8-6C937A43EB32}" srcOrd="0" destOrd="0" presId="urn:microsoft.com/office/officeart/2005/8/layout/default"/>
    <dgm:cxn modelId="{226AE0B4-1AE5-4F38-A284-C503320C9E2B}" type="presOf" srcId="{9D9BDC25-12ED-4A3A-A916-6424C7564835}" destId="{EAA1B1F2-B2BC-4938-89A4-77111E703D58}" srcOrd="0" destOrd="0" presId="urn:microsoft.com/office/officeart/2005/8/layout/default"/>
    <dgm:cxn modelId="{67F554BE-68AF-4276-A73D-F0E0C66D1C26}" type="presOf" srcId="{C4370290-151A-45BE-9789-35428768B5DE}" destId="{074A593B-E55C-44BD-B71F-ACE5E374BFCC}" srcOrd="0" destOrd="0" presId="urn:microsoft.com/office/officeart/2005/8/layout/default"/>
    <dgm:cxn modelId="{86DCA96B-8117-4AED-B574-4539B6B482A8}" type="presParOf" srcId="{074A593B-E55C-44BD-B71F-ACE5E374BFCC}" destId="{EAA1B1F2-B2BC-4938-89A4-77111E703D58}" srcOrd="0" destOrd="0" presId="urn:microsoft.com/office/officeart/2005/8/layout/default"/>
    <dgm:cxn modelId="{F480C812-F7FA-4A04-8160-58AB7FD21748}" type="presParOf" srcId="{074A593B-E55C-44BD-B71F-ACE5E374BFCC}" destId="{2DD76D19-3760-4D64-9171-5C1F5BB2E111}" srcOrd="1" destOrd="0" presId="urn:microsoft.com/office/officeart/2005/8/layout/default"/>
    <dgm:cxn modelId="{4D546FC6-EA6F-4E6C-A904-931D6C66E9DC}" type="presParOf" srcId="{074A593B-E55C-44BD-B71F-ACE5E374BFCC}" destId="{40F32A29-5B0F-49D7-BBC8-6C937A43EB32}" srcOrd="2" destOrd="0" presId="urn:microsoft.com/office/officeart/2005/8/layout/default"/>
    <dgm:cxn modelId="{049D9C01-5CF5-4A1B-A994-794A5D20CC5E}" type="presParOf" srcId="{074A593B-E55C-44BD-B71F-ACE5E374BFCC}" destId="{7DDD632F-3EFF-4AA0-B832-EDE9CAF0DD01}" srcOrd="3" destOrd="0" presId="urn:microsoft.com/office/officeart/2005/8/layout/default"/>
    <dgm:cxn modelId="{6B7C23FF-667C-4F29-A94C-40AE447FE6C3}" type="presParOf" srcId="{074A593B-E55C-44BD-B71F-ACE5E374BFCC}" destId="{BABA9076-C544-4598-A72E-0FBF9921BDF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32BA6B-1144-451D-A4C7-3987008C7F0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B8D8A2B-07D5-41F0-838D-14A26028F8BD}">
      <dgm:prSet/>
      <dgm:spPr/>
      <dgm:t>
        <a:bodyPr/>
        <a:lstStyle/>
        <a:p>
          <a:pPr>
            <a:lnSpc>
              <a:spcPct val="100000"/>
            </a:lnSpc>
          </a:pPr>
          <a:r>
            <a:rPr lang="en-US" dirty="0"/>
            <a:t>Contact the Clark County Sheriff’s Office Community Outreach Unit</a:t>
          </a:r>
        </a:p>
      </dgm:t>
    </dgm:pt>
    <dgm:pt modelId="{229A1A10-2CF2-4627-88D9-724FA402EAF2}" type="parTrans" cxnId="{D2075617-A1D1-4D61-91F0-95ED4BFB95D8}">
      <dgm:prSet/>
      <dgm:spPr/>
      <dgm:t>
        <a:bodyPr/>
        <a:lstStyle/>
        <a:p>
          <a:endParaRPr lang="en-US"/>
        </a:p>
      </dgm:t>
    </dgm:pt>
    <dgm:pt modelId="{55F60B7E-144E-4D41-9440-6CBF1D13C1B8}" type="sibTrans" cxnId="{D2075617-A1D1-4D61-91F0-95ED4BFB95D8}">
      <dgm:prSet/>
      <dgm:spPr/>
      <dgm:t>
        <a:bodyPr/>
        <a:lstStyle/>
        <a:p>
          <a:endParaRPr lang="en-US"/>
        </a:p>
      </dgm:t>
    </dgm:pt>
    <dgm:pt modelId="{EDBAE548-4E52-4796-A76D-BEBD7B604A72}">
      <dgm:prSet/>
      <dgm:spPr/>
      <dgm:t>
        <a:bodyPr/>
        <a:lstStyle/>
        <a:p>
          <a:pPr>
            <a:lnSpc>
              <a:spcPct val="100000"/>
            </a:lnSpc>
          </a:pPr>
          <a:r>
            <a:rPr lang="en-US" dirty="0"/>
            <a:t>Phone: 564-397-3380</a:t>
          </a:r>
        </a:p>
      </dgm:t>
    </dgm:pt>
    <dgm:pt modelId="{27B6A009-7005-4255-B06F-B35DDF9E0E0A}" type="parTrans" cxnId="{D9B50333-022E-42B1-AC52-2A2E71D5FCCA}">
      <dgm:prSet/>
      <dgm:spPr/>
      <dgm:t>
        <a:bodyPr/>
        <a:lstStyle/>
        <a:p>
          <a:endParaRPr lang="en-US"/>
        </a:p>
      </dgm:t>
    </dgm:pt>
    <dgm:pt modelId="{091F5A3A-FBE1-47CD-9FFC-2BAAB208E5CD}" type="sibTrans" cxnId="{D9B50333-022E-42B1-AC52-2A2E71D5FCCA}">
      <dgm:prSet/>
      <dgm:spPr/>
      <dgm:t>
        <a:bodyPr/>
        <a:lstStyle/>
        <a:p>
          <a:endParaRPr lang="en-US"/>
        </a:p>
      </dgm:t>
    </dgm:pt>
    <dgm:pt modelId="{35011654-C4CE-4BEC-8352-EBD334FCB7E0}">
      <dgm:prSet/>
      <dgm:spPr/>
      <dgm:t>
        <a:bodyPr/>
        <a:lstStyle/>
        <a:p>
          <a:pPr>
            <a:lnSpc>
              <a:spcPct val="100000"/>
            </a:lnSpc>
          </a:pPr>
          <a:r>
            <a:rPr lang="en-US" dirty="0"/>
            <a:t>Email: </a:t>
          </a:r>
          <a:r>
            <a:rPr lang="en-US" dirty="0">
              <a:hlinkClick xmlns:r="http://schemas.openxmlformats.org/officeDocument/2006/relationships" r:id="rId1"/>
            </a:rPr>
            <a:t>CntySheriff.CommunityOutreach@clark.wa.gov</a:t>
          </a:r>
          <a:endParaRPr lang="en-US" dirty="0"/>
        </a:p>
      </dgm:t>
    </dgm:pt>
    <dgm:pt modelId="{4B106E02-DEA8-4B5D-8417-0475D467606D}" type="parTrans" cxnId="{7796B46F-8C17-46BA-9BF0-E1FFFAF4E127}">
      <dgm:prSet/>
      <dgm:spPr/>
      <dgm:t>
        <a:bodyPr/>
        <a:lstStyle/>
        <a:p>
          <a:endParaRPr lang="en-US"/>
        </a:p>
      </dgm:t>
    </dgm:pt>
    <dgm:pt modelId="{09C0EE1D-51F3-4AC7-8C11-C5E61C037CBC}" type="sibTrans" cxnId="{7796B46F-8C17-46BA-9BF0-E1FFFAF4E127}">
      <dgm:prSet/>
      <dgm:spPr/>
      <dgm:t>
        <a:bodyPr/>
        <a:lstStyle/>
        <a:p>
          <a:endParaRPr lang="en-US"/>
        </a:p>
      </dgm:t>
    </dgm:pt>
    <dgm:pt modelId="{DCD39F96-2DFE-442D-A7F5-6FB00E1677E6}" type="pres">
      <dgm:prSet presAssocID="{E832BA6B-1144-451D-A4C7-3987008C7F04}" presName="root" presStyleCnt="0">
        <dgm:presLayoutVars>
          <dgm:dir/>
          <dgm:resizeHandles val="exact"/>
        </dgm:presLayoutVars>
      </dgm:prSet>
      <dgm:spPr/>
    </dgm:pt>
    <dgm:pt modelId="{D7C5A355-61AA-452F-9D3F-3DCA0AA6D2A1}" type="pres">
      <dgm:prSet presAssocID="{0B8D8A2B-07D5-41F0-838D-14A26028F8BD}" presName="compNode" presStyleCnt="0"/>
      <dgm:spPr/>
    </dgm:pt>
    <dgm:pt modelId="{917C6FBF-1878-4A0D-8316-5D75F1FAF82B}" type="pres">
      <dgm:prSet presAssocID="{0B8D8A2B-07D5-41F0-838D-14A26028F8BD}" presName="bgRect" presStyleLbl="bgShp" presStyleIdx="0" presStyleCnt="3"/>
      <dgm:spPr/>
    </dgm:pt>
    <dgm:pt modelId="{2D182A6E-A4F0-4189-B017-FAD4A88F8470}" type="pres">
      <dgm:prSet presAssocID="{0B8D8A2B-07D5-41F0-838D-14A26028F8BD}" presName="iconRect" presStyleLbl="node1" presStyleIdx="0" presStyleCnt="3" custScaleX="13118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oup"/>
        </a:ext>
      </dgm:extLst>
    </dgm:pt>
    <dgm:pt modelId="{181C6670-FF1F-4BA2-BDE1-A39CA1F1FD1D}" type="pres">
      <dgm:prSet presAssocID="{0B8D8A2B-07D5-41F0-838D-14A26028F8BD}" presName="spaceRect" presStyleCnt="0"/>
      <dgm:spPr/>
    </dgm:pt>
    <dgm:pt modelId="{4567DF75-0B0F-4BB1-A87F-F90FCC3A73AE}" type="pres">
      <dgm:prSet presAssocID="{0B8D8A2B-07D5-41F0-838D-14A26028F8BD}" presName="parTx" presStyleLbl="revTx" presStyleIdx="0" presStyleCnt="3">
        <dgm:presLayoutVars>
          <dgm:chMax val="0"/>
          <dgm:chPref val="0"/>
        </dgm:presLayoutVars>
      </dgm:prSet>
      <dgm:spPr/>
    </dgm:pt>
    <dgm:pt modelId="{AF587EA7-E479-45BF-AF90-2FA8BD1BDE8C}" type="pres">
      <dgm:prSet presAssocID="{55F60B7E-144E-4D41-9440-6CBF1D13C1B8}" presName="sibTrans" presStyleCnt="0"/>
      <dgm:spPr/>
    </dgm:pt>
    <dgm:pt modelId="{AAB56503-BD7A-48DD-AE09-0E3C72C4EF5E}" type="pres">
      <dgm:prSet presAssocID="{EDBAE548-4E52-4796-A76D-BEBD7B604A72}" presName="compNode" presStyleCnt="0"/>
      <dgm:spPr/>
    </dgm:pt>
    <dgm:pt modelId="{405DFD77-025B-4A55-838A-CB4C0DDF0E1D}" type="pres">
      <dgm:prSet presAssocID="{EDBAE548-4E52-4796-A76D-BEBD7B604A72}" presName="bgRect" presStyleLbl="bgShp" presStyleIdx="1" presStyleCnt="3"/>
      <dgm:spPr/>
    </dgm:pt>
    <dgm:pt modelId="{D849D739-1D01-4CF0-9A48-26982C93D250}" type="pres">
      <dgm:prSet presAssocID="{EDBAE548-4E52-4796-A76D-BEBD7B604A72}"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peaker Phone"/>
        </a:ext>
      </dgm:extLst>
    </dgm:pt>
    <dgm:pt modelId="{B9591DFD-F7D8-4398-9BEC-10131F2ECDBC}" type="pres">
      <dgm:prSet presAssocID="{EDBAE548-4E52-4796-A76D-BEBD7B604A72}" presName="spaceRect" presStyleCnt="0"/>
      <dgm:spPr/>
    </dgm:pt>
    <dgm:pt modelId="{740279E8-3913-45C7-863C-396C9838A093}" type="pres">
      <dgm:prSet presAssocID="{EDBAE548-4E52-4796-A76D-BEBD7B604A72}" presName="parTx" presStyleLbl="revTx" presStyleIdx="1" presStyleCnt="3">
        <dgm:presLayoutVars>
          <dgm:chMax val="0"/>
          <dgm:chPref val="0"/>
        </dgm:presLayoutVars>
      </dgm:prSet>
      <dgm:spPr/>
    </dgm:pt>
    <dgm:pt modelId="{FE3FFC61-70F2-4FC5-9446-2555F7705096}" type="pres">
      <dgm:prSet presAssocID="{091F5A3A-FBE1-47CD-9FFC-2BAAB208E5CD}" presName="sibTrans" presStyleCnt="0"/>
      <dgm:spPr/>
    </dgm:pt>
    <dgm:pt modelId="{F08C19C3-3F3B-4B92-B5F1-DA8BCABFD507}" type="pres">
      <dgm:prSet presAssocID="{35011654-C4CE-4BEC-8352-EBD334FCB7E0}" presName="compNode" presStyleCnt="0"/>
      <dgm:spPr/>
    </dgm:pt>
    <dgm:pt modelId="{FB59E6E7-B887-4FBA-A429-8AC493EF5127}" type="pres">
      <dgm:prSet presAssocID="{35011654-C4CE-4BEC-8352-EBD334FCB7E0}" presName="bgRect" presStyleLbl="bgShp" presStyleIdx="2" presStyleCnt="3"/>
      <dgm:spPr/>
    </dgm:pt>
    <dgm:pt modelId="{1954AE96-0E75-493F-B24D-D7ED40B43719}" type="pres">
      <dgm:prSet presAssocID="{35011654-C4CE-4BEC-8352-EBD334FCB7E0}"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end"/>
        </a:ext>
      </dgm:extLst>
    </dgm:pt>
    <dgm:pt modelId="{58B00667-09B8-47D6-8A54-88272CFF448C}" type="pres">
      <dgm:prSet presAssocID="{35011654-C4CE-4BEC-8352-EBD334FCB7E0}" presName="spaceRect" presStyleCnt="0"/>
      <dgm:spPr/>
    </dgm:pt>
    <dgm:pt modelId="{7167D3C1-4117-42A6-9537-EC3586E0DC46}" type="pres">
      <dgm:prSet presAssocID="{35011654-C4CE-4BEC-8352-EBD334FCB7E0}" presName="parTx" presStyleLbl="revTx" presStyleIdx="2" presStyleCnt="3">
        <dgm:presLayoutVars>
          <dgm:chMax val="0"/>
          <dgm:chPref val="0"/>
        </dgm:presLayoutVars>
      </dgm:prSet>
      <dgm:spPr/>
    </dgm:pt>
  </dgm:ptLst>
  <dgm:cxnLst>
    <dgm:cxn modelId="{D2075617-A1D1-4D61-91F0-95ED4BFB95D8}" srcId="{E832BA6B-1144-451D-A4C7-3987008C7F04}" destId="{0B8D8A2B-07D5-41F0-838D-14A26028F8BD}" srcOrd="0" destOrd="0" parTransId="{229A1A10-2CF2-4627-88D9-724FA402EAF2}" sibTransId="{55F60B7E-144E-4D41-9440-6CBF1D13C1B8}"/>
    <dgm:cxn modelId="{D9B50333-022E-42B1-AC52-2A2E71D5FCCA}" srcId="{E832BA6B-1144-451D-A4C7-3987008C7F04}" destId="{EDBAE548-4E52-4796-A76D-BEBD7B604A72}" srcOrd="1" destOrd="0" parTransId="{27B6A009-7005-4255-B06F-B35DDF9E0E0A}" sibTransId="{091F5A3A-FBE1-47CD-9FFC-2BAAB208E5CD}"/>
    <dgm:cxn modelId="{7796B46F-8C17-46BA-9BF0-E1FFFAF4E127}" srcId="{E832BA6B-1144-451D-A4C7-3987008C7F04}" destId="{35011654-C4CE-4BEC-8352-EBD334FCB7E0}" srcOrd="2" destOrd="0" parTransId="{4B106E02-DEA8-4B5D-8417-0475D467606D}" sibTransId="{09C0EE1D-51F3-4AC7-8C11-C5E61C037CBC}"/>
    <dgm:cxn modelId="{B9D76C55-D228-4A56-8380-79A705F0C46D}" type="presOf" srcId="{EDBAE548-4E52-4796-A76D-BEBD7B604A72}" destId="{740279E8-3913-45C7-863C-396C9838A093}" srcOrd="0" destOrd="0" presId="urn:microsoft.com/office/officeart/2018/2/layout/IconVerticalSolidList"/>
    <dgm:cxn modelId="{FE922A9C-2E4C-4E78-9E27-33161D5F5E77}" type="presOf" srcId="{35011654-C4CE-4BEC-8352-EBD334FCB7E0}" destId="{7167D3C1-4117-42A6-9537-EC3586E0DC46}" srcOrd="0" destOrd="0" presId="urn:microsoft.com/office/officeart/2018/2/layout/IconVerticalSolidList"/>
    <dgm:cxn modelId="{5F4427A8-BD6C-4A6D-939D-99EADABF7117}" type="presOf" srcId="{0B8D8A2B-07D5-41F0-838D-14A26028F8BD}" destId="{4567DF75-0B0F-4BB1-A87F-F90FCC3A73AE}" srcOrd="0" destOrd="0" presId="urn:microsoft.com/office/officeart/2018/2/layout/IconVerticalSolidList"/>
    <dgm:cxn modelId="{F94161A9-F528-4AB0-84B3-C51939D594E3}" type="presOf" srcId="{E832BA6B-1144-451D-A4C7-3987008C7F04}" destId="{DCD39F96-2DFE-442D-A7F5-6FB00E1677E6}" srcOrd="0" destOrd="0" presId="urn:microsoft.com/office/officeart/2018/2/layout/IconVerticalSolidList"/>
    <dgm:cxn modelId="{91F56C7B-4C6C-4CFB-9C36-0CDC265EA01D}" type="presParOf" srcId="{DCD39F96-2DFE-442D-A7F5-6FB00E1677E6}" destId="{D7C5A355-61AA-452F-9D3F-3DCA0AA6D2A1}" srcOrd="0" destOrd="0" presId="urn:microsoft.com/office/officeart/2018/2/layout/IconVerticalSolidList"/>
    <dgm:cxn modelId="{64DF3D6F-47DD-4D14-99C6-0B0F4B2802B3}" type="presParOf" srcId="{D7C5A355-61AA-452F-9D3F-3DCA0AA6D2A1}" destId="{917C6FBF-1878-4A0D-8316-5D75F1FAF82B}" srcOrd="0" destOrd="0" presId="urn:microsoft.com/office/officeart/2018/2/layout/IconVerticalSolidList"/>
    <dgm:cxn modelId="{24F8F9DB-EE92-4DED-AEAB-A736F70BF34C}" type="presParOf" srcId="{D7C5A355-61AA-452F-9D3F-3DCA0AA6D2A1}" destId="{2D182A6E-A4F0-4189-B017-FAD4A88F8470}" srcOrd="1" destOrd="0" presId="urn:microsoft.com/office/officeart/2018/2/layout/IconVerticalSolidList"/>
    <dgm:cxn modelId="{D3004106-9E6D-4737-8732-C97FAE695951}" type="presParOf" srcId="{D7C5A355-61AA-452F-9D3F-3DCA0AA6D2A1}" destId="{181C6670-FF1F-4BA2-BDE1-A39CA1F1FD1D}" srcOrd="2" destOrd="0" presId="urn:microsoft.com/office/officeart/2018/2/layout/IconVerticalSolidList"/>
    <dgm:cxn modelId="{895F0338-0C05-4DDF-A880-3FDF62649DC1}" type="presParOf" srcId="{D7C5A355-61AA-452F-9D3F-3DCA0AA6D2A1}" destId="{4567DF75-0B0F-4BB1-A87F-F90FCC3A73AE}" srcOrd="3" destOrd="0" presId="urn:microsoft.com/office/officeart/2018/2/layout/IconVerticalSolidList"/>
    <dgm:cxn modelId="{BC088D08-2872-4E0E-9599-8533FD63907E}" type="presParOf" srcId="{DCD39F96-2DFE-442D-A7F5-6FB00E1677E6}" destId="{AF587EA7-E479-45BF-AF90-2FA8BD1BDE8C}" srcOrd="1" destOrd="0" presId="urn:microsoft.com/office/officeart/2018/2/layout/IconVerticalSolidList"/>
    <dgm:cxn modelId="{E465B898-7EAB-4D6E-9305-6E6AEB1C5825}" type="presParOf" srcId="{DCD39F96-2DFE-442D-A7F5-6FB00E1677E6}" destId="{AAB56503-BD7A-48DD-AE09-0E3C72C4EF5E}" srcOrd="2" destOrd="0" presId="urn:microsoft.com/office/officeart/2018/2/layout/IconVerticalSolidList"/>
    <dgm:cxn modelId="{18DFF7F0-7A63-49A4-80DF-262579ABF4B8}" type="presParOf" srcId="{AAB56503-BD7A-48DD-AE09-0E3C72C4EF5E}" destId="{405DFD77-025B-4A55-838A-CB4C0DDF0E1D}" srcOrd="0" destOrd="0" presId="urn:microsoft.com/office/officeart/2018/2/layout/IconVerticalSolidList"/>
    <dgm:cxn modelId="{122D10AE-200D-4D50-AF61-EFF846CA78C7}" type="presParOf" srcId="{AAB56503-BD7A-48DD-AE09-0E3C72C4EF5E}" destId="{D849D739-1D01-4CF0-9A48-26982C93D250}" srcOrd="1" destOrd="0" presId="urn:microsoft.com/office/officeart/2018/2/layout/IconVerticalSolidList"/>
    <dgm:cxn modelId="{F12F1D7A-567A-42A4-86BF-A6B8620058D0}" type="presParOf" srcId="{AAB56503-BD7A-48DD-AE09-0E3C72C4EF5E}" destId="{B9591DFD-F7D8-4398-9BEC-10131F2ECDBC}" srcOrd="2" destOrd="0" presId="urn:microsoft.com/office/officeart/2018/2/layout/IconVerticalSolidList"/>
    <dgm:cxn modelId="{6D0DEBD0-8635-41E5-AB94-B204B49DD641}" type="presParOf" srcId="{AAB56503-BD7A-48DD-AE09-0E3C72C4EF5E}" destId="{740279E8-3913-45C7-863C-396C9838A093}" srcOrd="3" destOrd="0" presId="urn:microsoft.com/office/officeart/2018/2/layout/IconVerticalSolidList"/>
    <dgm:cxn modelId="{EDB30CED-E335-42FB-84FA-4C4122821680}" type="presParOf" srcId="{DCD39F96-2DFE-442D-A7F5-6FB00E1677E6}" destId="{FE3FFC61-70F2-4FC5-9446-2555F7705096}" srcOrd="3" destOrd="0" presId="urn:microsoft.com/office/officeart/2018/2/layout/IconVerticalSolidList"/>
    <dgm:cxn modelId="{C7DD09B9-355B-4E80-A321-E045AC3C65D9}" type="presParOf" srcId="{DCD39F96-2DFE-442D-A7F5-6FB00E1677E6}" destId="{F08C19C3-3F3B-4B92-B5F1-DA8BCABFD507}" srcOrd="4" destOrd="0" presId="urn:microsoft.com/office/officeart/2018/2/layout/IconVerticalSolidList"/>
    <dgm:cxn modelId="{7E124340-CAE7-452D-969C-6F634E47A53E}" type="presParOf" srcId="{F08C19C3-3F3B-4B92-B5F1-DA8BCABFD507}" destId="{FB59E6E7-B887-4FBA-A429-8AC493EF5127}" srcOrd="0" destOrd="0" presId="urn:microsoft.com/office/officeart/2018/2/layout/IconVerticalSolidList"/>
    <dgm:cxn modelId="{FE7B7B35-C420-4665-B3E6-2D3B6FCC4480}" type="presParOf" srcId="{F08C19C3-3F3B-4B92-B5F1-DA8BCABFD507}" destId="{1954AE96-0E75-493F-B24D-D7ED40B43719}" srcOrd="1" destOrd="0" presId="urn:microsoft.com/office/officeart/2018/2/layout/IconVerticalSolidList"/>
    <dgm:cxn modelId="{38EA5C75-2C5A-44C0-97B9-A3F31D52FC55}" type="presParOf" srcId="{F08C19C3-3F3B-4B92-B5F1-DA8BCABFD507}" destId="{58B00667-09B8-47D6-8A54-88272CFF448C}" srcOrd="2" destOrd="0" presId="urn:microsoft.com/office/officeart/2018/2/layout/IconVerticalSolidList"/>
    <dgm:cxn modelId="{A288470C-D7CF-4F92-97AE-A95DE7C7A3D6}" type="presParOf" srcId="{F08C19C3-3F3B-4B92-B5F1-DA8BCABFD507}" destId="{7167D3C1-4117-42A6-9537-EC3586E0DC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DF787-C3CC-4B76-9616-675A9586C710}">
      <dsp:nvSpPr>
        <dsp:cNvPr id="0" name=""/>
        <dsp:cNvSpPr/>
      </dsp:nvSpPr>
      <dsp:spPr>
        <a:xfrm>
          <a:off x="3080" y="530919"/>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Persons going door-to-door in your neighborhood with no identification</a:t>
          </a:r>
        </a:p>
      </dsp:txBody>
      <dsp:txXfrm>
        <a:off x="3080" y="530919"/>
        <a:ext cx="2444055" cy="1466433"/>
      </dsp:txXfrm>
    </dsp:sp>
    <dsp:sp modelId="{1D14015D-DC96-4C84-AD55-1BA58A628B6A}">
      <dsp:nvSpPr>
        <dsp:cNvPr id="0" name=""/>
        <dsp:cNvSpPr/>
      </dsp:nvSpPr>
      <dsp:spPr>
        <a:xfrm>
          <a:off x="2691541" y="530919"/>
          <a:ext cx="2444055" cy="146643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Noises such as gun shots, screaming, sounds of fighting, breaking glass</a:t>
          </a:r>
        </a:p>
      </dsp:txBody>
      <dsp:txXfrm>
        <a:off x="2691541" y="530919"/>
        <a:ext cx="2444055" cy="1466433"/>
      </dsp:txXfrm>
    </dsp:sp>
    <dsp:sp modelId="{88CA9B94-9A93-4BB2-A75D-936E66EF5A7C}">
      <dsp:nvSpPr>
        <dsp:cNvPr id="0" name=""/>
        <dsp:cNvSpPr/>
      </dsp:nvSpPr>
      <dsp:spPr>
        <a:xfrm>
          <a:off x="5380002" y="530919"/>
          <a:ext cx="2444055" cy="146643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Vandalism, property damage, graffiti in progress</a:t>
          </a:r>
        </a:p>
      </dsp:txBody>
      <dsp:txXfrm>
        <a:off x="5380002" y="530919"/>
        <a:ext cx="2444055" cy="1466433"/>
      </dsp:txXfrm>
    </dsp:sp>
    <dsp:sp modelId="{AEBEE511-75F6-4BB1-81D5-5C357FA21DAF}">
      <dsp:nvSpPr>
        <dsp:cNvPr id="0" name=""/>
        <dsp:cNvSpPr/>
      </dsp:nvSpPr>
      <dsp:spPr>
        <a:xfrm>
          <a:off x="8068463" y="530919"/>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car following a delivery van or someone taking packages from porch.</a:t>
          </a:r>
        </a:p>
      </dsp:txBody>
      <dsp:txXfrm>
        <a:off x="8068463" y="530919"/>
        <a:ext cx="2444055" cy="1466433"/>
      </dsp:txXfrm>
    </dsp:sp>
    <dsp:sp modelId="{5DDF066E-DE76-4E51-83BF-1A3884AFD96D}">
      <dsp:nvSpPr>
        <dsp:cNvPr id="0" name=""/>
        <dsp:cNvSpPr/>
      </dsp:nvSpPr>
      <dsp:spPr>
        <a:xfrm>
          <a:off x="3080" y="2241758"/>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Loitering around or peering into cars and trying door handles</a:t>
          </a:r>
        </a:p>
      </dsp:txBody>
      <dsp:txXfrm>
        <a:off x="3080" y="2241758"/>
        <a:ext cx="2444055" cy="1466433"/>
      </dsp:txXfrm>
    </dsp:sp>
    <dsp:sp modelId="{6018E7FD-D60E-4E1F-B9A9-11E46158729C}">
      <dsp:nvSpPr>
        <dsp:cNvPr id="0" name=""/>
        <dsp:cNvSpPr/>
      </dsp:nvSpPr>
      <dsp:spPr>
        <a:xfrm>
          <a:off x="2691541" y="2241758"/>
          <a:ext cx="2444055" cy="146643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person removing car parts, license plates, or gas </a:t>
          </a:r>
        </a:p>
      </dsp:txBody>
      <dsp:txXfrm>
        <a:off x="2691541" y="2241758"/>
        <a:ext cx="2444055" cy="1466433"/>
      </dsp:txXfrm>
    </dsp:sp>
    <dsp:sp modelId="{8F6E7D76-714E-46C8-9690-41D63A511610}">
      <dsp:nvSpPr>
        <dsp:cNvPr id="0" name=""/>
        <dsp:cNvSpPr/>
      </dsp:nvSpPr>
      <dsp:spPr>
        <a:xfrm>
          <a:off x="5380002" y="2241758"/>
          <a:ext cx="2444055" cy="146643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Heavy foot traffic to and from a certain residence that occurs on a regular basis during unusual hours</a:t>
          </a:r>
        </a:p>
      </dsp:txBody>
      <dsp:txXfrm>
        <a:off x="5380002" y="2241758"/>
        <a:ext cx="2444055" cy="1466433"/>
      </dsp:txXfrm>
    </dsp:sp>
    <dsp:sp modelId="{CC1703D8-24F4-4381-8440-DC25F293497E}">
      <dsp:nvSpPr>
        <dsp:cNvPr id="0" name=""/>
        <dsp:cNvSpPr/>
      </dsp:nvSpPr>
      <dsp:spPr>
        <a:xfrm>
          <a:off x="8068463" y="2241758"/>
          <a:ext cx="2444055" cy="1466433"/>
        </a:xfrm>
        <a:prstGeom prst="rect">
          <a:avLst/>
        </a:prstGeom>
        <a:solidFill>
          <a:srgbClr val="CF5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Unfamiliar vehicle parked on your street that you suspect may have been stolen </a:t>
          </a:r>
        </a:p>
      </dsp:txBody>
      <dsp:txXfrm>
        <a:off x="8068463" y="2241758"/>
        <a:ext cx="2444055" cy="1466433"/>
      </dsp:txXfrm>
    </dsp:sp>
    <dsp:sp modelId="{5F3D4D49-C45B-4BDE-9B5E-F2445B7ABF04}">
      <dsp:nvSpPr>
        <dsp:cNvPr id="0" name=""/>
        <dsp:cNvSpPr/>
      </dsp:nvSpPr>
      <dsp:spPr>
        <a:xfrm>
          <a:off x="2289323" y="4171256"/>
          <a:ext cx="5718307" cy="396596"/>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SzPts val="1000"/>
            <a:buFont typeface="Symbol" panose="05050102010706020507" pitchFamily="18" charset="2"/>
            <a:buNone/>
          </a:pPr>
          <a:r>
            <a:rPr lang="en-US" sz="1800" i="1" kern="1200" dirty="0">
              <a:effectLst/>
              <a:latin typeface="Arial" panose="020B0604020202020204" pitchFamily="34" charset="0"/>
              <a:ea typeface="Times New Roman" panose="02020603050405020304" pitchFamily="18" charset="0"/>
            </a:rPr>
            <a:t>Remember: </a:t>
          </a:r>
          <a:r>
            <a:rPr lang="en-US" sz="1800" kern="1200" dirty="0">
              <a:effectLst/>
              <a:latin typeface="Arial" panose="020B0604020202020204" pitchFamily="34" charset="0"/>
              <a:ea typeface="Times New Roman" panose="02020603050405020304" pitchFamily="18" charset="0"/>
            </a:rPr>
            <a:t>People aren’t suspicious, behavior is!</a:t>
          </a:r>
          <a:endParaRPr lang="en-US" sz="1800" kern="1200" dirty="0">
            <a:effectLst/>
            <a:latin typeface="Calibri" panose="020F0502020204030204" pitchFamily="34" charset="0"/>
            <a:ea typeface="Calibri" panose="020F0502020204030204" pitchFamily="34" charset="0"/>
          </a:endParaRPr>
        </a:p>
      </dsp:txBody>
      <dsp:txXfrm>
        <a:off x="2289323" y="4171256"/>
        <a:ext cx="5718307" cy="396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1B1F2-B2BC-4938-89A4-77111E703D58}">
      <dsp:nvSpPr>
        <dsp:cNvPr id="0" name=""/>
        <dsp:cNvSpPr/>
      </dsp:nvSpPr>
      <dsp:spPr>
        <a:xfrm>
          <a:off x="0" y="820218"/>
          <a:ext cx="3414946" cy="20489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Not every stranger is a criminal, and some circumstances have a perfectly logical explanation</a:t>
          </a:r>
        </a:p>
      </dsp:txBody>
      <dsp:txXfrm>
        <a:off x="0" y="820218"/>
        <a:ext cx="3414946" cy="2048967"/>
      </dsp:txXfrm>
    </dsp:sp>
    <dsp:sp modelId="{40F32A29-5B0F-49D7-BBC8-6C937A43EB32}">
      <dsp:nvSpPr>
        <dsp:cNvPr id="0" name=""/>
        <dsp:cNvSpPr/>
      </dsp:nvSpPr>
      <dsp:spPr>
        <a:xfrm>
          <a:off x="3756441" y="820218"/>
          <a:ext cx="3414946" cy="2048967"/>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Factors such as race, ethnicity, and/or religious affiliation alone are not suspicious</a:t>
          </a:r>
        </a:p>
      </dsp:txBody>
      <dsp:txXfrm>
        <a:off x="3756441" y="820218"/>
        <a:ext cx="3414946" cy="2048967"/>
      </dsp:txXfrm>
    </dsp:sp>
    <dsp:sp modelId="{BABA9076-C544-4598-A72E-0FBF9921BDF4}">
      <dsp:nvSpPr>
        <dsp:cNvPr id="0" name=""/>
        <dsp:cNvSpPr/>
      </dsp:nvSpPr>
      <dsp:spPr>
        <a:xfrm>
          <a:off x="7512882" y="820218"/>
          <a:ext cx="3414946" cy="2048967"/>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 </a:t>
          </a:r>
          <a:r>
            <a:rPr lang="en-US" sz="2600" b="0" i="0" kern="1200" dirty="0">
              <a:effectLst/>
              <a:latin typeface="+mn-lt"/>
            </a:rPr>
            <a:t>DO NOT ATTEMPT TO APPREHEND A PERSON COMMITTING A CRIME  OR INVESTIGATE A SUSPICIOUS ACTIVITY.</a:t>
          </a:r>
          <a:endParaRPr lang="en-US" sz="2600" kern="1200" dirty="0">
            <a:latin typeface="+mn-lt"/>
          </a:endParaRPr>
        </a:p>
      </dsp:txBody>
      <dsp:txXfrm>
        <a:off x="7512882" y="820218"/>
        <a:ext cx="3414946" cy="20489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C6FBF-1878-4A0D-8316-5D75F1FAF82B}">
      <dsp:nvSpPr>
        <dsp:cNvPr id="0" name=""/>
        <dsp:cNvSpPr/>
      </dsp:nvSpPr>
      <dsp:spPr>
        <a:xfrm>
          <a:off x="0" y="531"/>
          <a:ext cx="10515600" cy="1243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82A6E-A4F0-4189-B017-FAD4A88F8470}">
      <dsp:nvSpPr>
        <dsp:cNvPr id="0" name=""/>
        <dsp:cNvSpPr/>
      </dsp:nvSpPr>
      <dsp:spPr>
        <a:xfrm>
          <a:off x="269476" y="280269"/>
          <a:ext cx="89703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67DF75-0B0F-4BB1-A87F-F90FCC3A73AE}">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100000"/>
            </a:lnSpc>
            <a:spcBef>
              <a:spcPct val="0"/>
            </a:spcBef>
            <a:spcAft>
              <a:spcPct val="35000"/>
            </a:spcAft>
            <a:buNone/>
          </a:pPr>
          <a:r>
            <a:rPr lang="en-US" sz="2500" kern="1200" dirty="0"/>
            <a:t>Contact the Clark County Sheriff’s Office Community Outreach Unit</a:t>
          </a:r>
        </a:p>
      </dsp:txBody>
      <dsp:txXfrm>
        <a:off x="1435988" y="531"/>
        <a:ext cx="9079611" cy="1243280"/>
      </dsp:txXfrm>
    </dsp:sp>
    <dsp:sp modelId="{405DFD77-025B-4A55-838A-CB4C0DDF0E1D}">
      <dsp:nvSpPr>
        <dsp:cNvPr id="0" name=""/>
        <dsp:cNvSpPr/>
      </dsp:nvSpPr>
      <dsp:spPr>
        <a:xfrm>
          <a:off x="0" y="1554631"/>
          <a:ext cx="10515600" cy="1243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49D739-1D01-4CF0-9A48-26982C93D250}">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279E8-3913-45C7-863C-396C9838A093}">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100000"/>
            </a:lnSpc>
            <a:spcBef>
              <a:spcPct val="0"/>
            </a:spcBef>
            <a:spcAft>
              <a:spcPct val="35000"/>
            </a:spcAft>
            <a:buNone/>
          </a:pPr>
          <a:r>
            <a:rPr lang="en-US" sz="2500" kern="1200" dirty="0"/>
            <a:t>Phone: 564-397-3380</a:t>
          </a:r>
        </a:p>
      </dsp:txBody>
      <dsp:txXfrm>
        <a:off x="1435988" y="1554631"/>
        <a:ext cx="9079611" cy="1243280"/>
      </dsp:txXfrm>
    </dsp:sp>
    <dsp:sp modelId="{FB59E6E7-B887-4FBA-A429-8AC493EF5127}">
      <dsp:nvSpPr>
        <dsp:cNvPr id="0" name=""/>
        <dsp:cNvSpPr/>
      </dsp:nvSpPr>
      <dsp:spPr>
        <a:xfrm>
          <a:off x="0" y="3108732"/>
          <a:ext cx="10515600" cy="1243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54AE96-0E75-493F-B24D-D7ED40B43719}">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67D3C1-4117-42A6-9537-EC3586E0DC46}">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100000"/>
            </a:lnSpc>
            <a:spcBef>
              <a:spcPct val="0"/>
            </a:spcBef>
            <a:spcAft>
              <a:spcPct val="35000"/>
            </a:spcAft>
            <a:buNone/>
          </a:pPr>
          <a:r>
            <a:rPr lang="en-US" sz="2500" kern="1200" dirty="0"/>
            <a:t>Email: </a:t>
          </a:r>
          <a:r>
            <a:rPr lang="en-US" sz="2500" kern="1200" dirty="0">
              <a:hlinkClick xmlns:r="http://schemas.openxmlformats.org/officeDocument/2006/relationships" r:id="rId7"/>
            </a:rPr>
            <a:t>CntySheriff.CommunityOutreach@clark.wa.gov</a:t>
          </a:r>
          <a:endParaRPr lang="en-US" sz="2500" kern="1200" dirty="0"/>
        </a:p>
      </dsp:txBody>
      <dsp:txXfrm>
        <a:off x="1435988" y="3108732"/>
        <a:ext cx="9079611" cy="12432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5D1E-FCAF-4E26-B88B-F8B837A09A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582B29-20E7-48CC-9EA7-67D5F12F73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492981-E859-4AD2-8D1C-74536A7A4C57}"/>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5" name="Footer Placeholder 4">
            <a:extLst>
              <a:ext uri="{FF2B5EF4-FFF2-40B4-BE49-F238E27FC236}">
                <a16:creationId xmlns:a16="http://schemas.microsoft.com/office/drawing/2014/main" id="{596F2001-00EE-4F0A-A855-223E4C3D81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8B378D-F052-4DE7-ACEF-00D8DE7058BC}"/>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226155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0F05-BE7A-45EC-B734-6B6C2448D6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AA312-8ED9-4F80-9326-67A0303675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F74AC-9FE9-48E4-8F47-769B0802ACE6}"/>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5" name="Footer Placeholder 4">
            <a:extLst>
              <a:ext uri="{FF2B5EF4-FFF2-40B4-BE49-F238E27FC236}">
                <a16:creationId xmlns:a16="http://schemas.microsoft.com/office/drawing/2014/main" id="{851DF1EB-F906-4976-80E1-E344CA0168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DEB09F-AB1C-4ABA-90AC-0398F060BD94}"/>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278771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7FBCE4-2ADC-4BD1-86B3-4872A67EF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E6C07A-82A2-4C91-B38C-746999CDE5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B92DA-D2D7-4237-8F38-E378E764C0E6}"/>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5" name="Footer Placeholder 4">
            <a:extLst>
              <a:ext uri="{FF2B5EF4-FFF2-40B4-BE49-F238E27FC236}">
                <a16:creationId xmlns:a16="http://schemas.microsoft.com/office/drawing/2014/main" id="{B3A6FC85-D9F0-4802-AF15-1B2F7F9349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7F5F93-F102-461F-BDF3-B8F13EAADA2F}"/>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346001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B96F-FFF4-4B97-A8DA-893181BB12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20813-B213-4537-B3E2-72BCD19A57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757AE-9558-4681-A3DF-AF42078B7F73}"/>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5" name="Footer Placeholder 4">
            <a:extLst>
              <a:ext uri="{FF2B5EF4-FFF2-40B4-BE49-F238E27FC236}">
                <a16:creationId xmlns:a16="http://schemas.microsoft.com/office/drawing/2014/main" id="{D1FE8AD7-60DF-46C0-AF2D-8AFE74EE79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0EA64C-4130-45DA-BCD8-1FACDE4239C9}"/>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135112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2FC0-3C76-48DF-ACE7-211BE7A26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473E92-1893-4A4D-8DC0-82F7ADC188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D48D0C-C287-4C74-A8B7-5A105FAA3F6A}"/>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5" name="Footer Placeholder 4">
            <a:extLst>
              <a:ext uri="{FF2B5EF4-FFF2-40B4-BE49-F238E27FC236}">
                <a16:creationId xmlns:a16="http://schemas.microsoft.com/office/drawing/2014/main" id="{1BFAB76E-BA98-40BC-938E-62506579B1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7FD899-69D4-4B55-B5A2-1CE8E1EA601B}"/>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169457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5A6-D776-48C1-BEB3-B522B9ECC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95CAF-674A-49DA-A1A9-07B0AB9945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221072-DD53-416E-A6F1-102D4F9B39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CE3D6E-870F-40CE-A3A1-8FC58746FA1B}"/>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6" name="Footer Placeholder 5">
            <a:extLst>
              <a:ext uri="{FF2B5EF4-FFF2-40B4-BE49-F238E27FC236}">
                <a16:creationId xmlns:a16="http://schemas.microsoft.com/office/drawing/2014/main" id="{ADC20838-48E1-45D4-AB8A-D26E9929C2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FD649E-7890-485E-8B29-C15CB3100450}"/>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4127946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654AD-550A-4B6B-97A9-02CD72E573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FFEB71-7965-4ECD-BA26-4F52F17597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A533BE-8B78-41BC-B5A1-63ADF3A684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EFD871-46B2-4FDE-834C-215FDDCAF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D8B30F-A0D1-400C-AECD-D1FC9D3EC7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787DF6-E367-452A-8F3B-5634A89C30E9}"/>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8" name="Footer Placeholder 7">
            <a:extLst>
              <a:ext uri="{FF2B5EF4-FFF2-40B4-BE49-F238E27FC236}">
                <a16:creationId xmlns:a16="http://schemas.microsoft.com/office/drawing/2014/main" id="{08770FB8-1803-4658-9198-54C1A9C7726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221AA2-9DD2-4ABC-A511-7DFBD140B255}"/>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276552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E14-4F88-4037-BE21-8E6477171E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A255B0-1E30-4CF6-931A-2F61E95C5D71}"/>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4" name="Footer Placeholder 3">
            <a:extLst>
              <a:ext uri="{FF2B5EF4-FFF2-40B4-BE49-F238E27FC236}">
                <a16:creationId xmlns:a16="http://schemas.microsoft.com/office/drawing/2014/main" id="{137D2859-4879-4672-8997-81FCC4A7C2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50C2CE-5029-4528-8339-1EE9C87683AA}"/>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238045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34C6B-A23A-458D-A515-204509C6362F}"/>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3" name="Footer Placeholder 2">
            <a:extLst>
              <a:ext uri="{FF2B5EF4-FFF2-40B4-BE49-F238E27FC236}">
                <a16:creationId xmlns:a16="http://schemas.microsoft.com/office/drawing/2014/main" id="{40F48010-C47E-4288-9A47-22EB370AB43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E9FA31-4CB0-4444-839B-63E99DA08869}"/>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394327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9E00-5E9B-46DA-B617-092A7DCE2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8848DC-2256-40C5-90AA-F2A633913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C0F554-5DA7-46A1-A760-435D3AA12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84D495-B906-4AB0-9675-952305D34C26}"/>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6" name="Footer Placeholder 5">
            <a:extLst>
              <a:ext uri="{FF2B5EF4-FFF2-40B4-BE49-F238E27FC236}">
                <a16:creationId xmlns:a16="http://schemas.microsoft.com/office/drawing/2014/main" id="{A9647D49-F1D0-4D0C-9E99-439F8F130E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44A569-EEEC-4A9D-9580-5199391A29A0}"/>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166660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7044-8EBA-468C-96D4-F4DEC6C1C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991B4-4D7F-4228-B576-32C75CB77B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139BD06-0CD3-4A77-94AF-DDBA6047A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D2C3F-EB80-4807-AED2-7B4AEC848896}"/>
              </a:ext>
            </a:extLst>
          </p:cNvPr>
          <p:cNvSpPr>
            <a:spLocks noGrp="1"/>
          </p:cNvSpPr>
          <p:nvPr>
            <p:ph type="dt" sz="half" idx="10"/>
          </p:nvPr>
        </p:nvSpPr>
        <p:spPr/>
        <p:txBody>
          <a:bodyPr/>
          <a:lstStyle/>
          <a:p>
            <a:fld id="{0C69C5F3-D582-4770-8507-2B141C4526A5}" type="datetimeFigureOut">
              <a:rPr lang="en-US" smtClean="0"/>
              <a:t>7/20/2023</a:t>
            </a:fld>
            <a:endParaRPr lang="en-US" dirty="0"/>
          </a:p>
        </p:txBody>
      </p:sp>
      <p:sp>
        <p:nvSpPr>
          <p:cNvPr id="6" name="Footer Placeholder 5">
            <a:extLst>
              <a:ext uri="{FF2B5EF4-FFF2-40B4-BE49-F238E27FC236}">
                <a16:creationId xmlns:a16="http://schemas.microsoft.com/office/drawing/2014/main" id="{62C6ACCB-E002-4362-8EFC-C07E37ED4D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C1E69F-61CE-41BF-B395-8D578FFD0FCC}"/>
              </a:ext>
            </a:extLst>
          </p:cNvPr>
          <p:cNvSpPr>
            <a:spLocks noGrp="1"/>
          </p:cNvSpPr>
          <p:nvPr>
            <p:ph type="sldNum" sz="quarter" idx="12"/>
          </p:nvPr>
        </p:nvSpPr>
        <p:spPr/>
        <p:txBody>
          <a:bodyPr/>
          <a:lstStyle/>
          <a:p>
            <a:fld id="{8BAD2B91-23E6-4229-8CFB-73B50C56EE41}" type="slidenum">
              <a:rPr lang="en-US" smtClean="0"/>
              <a:t>‹#›</a:t>
            </a:fld>
            <a:endParaRPr lang="en-US" dirty="0"/>
          </a:p>
        </p:txBody>
      </p:sp>
    </p:spTree>
    <p:extLst>
      <p:ext uri="{BB962C8B-B14F-4D97-AF65-F5344CB8AC3E}">
        <p14:creationId xmlns:p14="http://schemas.microsoft.com/office/powerpoint/2010/main" val="1775126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C722C-E045-45AB-A43C-5A51166CA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8B5BB9-708D-4E3B-BC5F-299153C0B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149F-C04F-4E4F-B173-4D2650803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9C5F3-D582-4770-8507-2B141C4526A5}" type="datetimeFigureOut">
              <a:rPr lang="en-US" smtClean="0"/>
              <a:t>7/20/2023</a:t>
            </a:fld>
            <a:endParaRPr lang="en-US" dirty="0"/>
          </a:p>
        </p:txBody>
      </p:sp>
      <p:sp>
        <p:nvSpPr>
          <p:cNvPr id="5" name="Footer Placeholder 4">
            <a:extLst>
              <a:ext uri="{FF2B5EF4-FFF2-40B4-BE49-F238E27FC236}">
                <a16:creationId xmlns:a16="http://schemas.microsoft.com/office/drawing/2014/main" id="{254DE35E-5182-45C2-A505-562597058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BD0F18-EF5C-4386-A603-52D8D48EB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D2B91-23E6-4229-8CFB-73B50C56EE41}" type="slidenum">
              <a:rPr lang="en-US" smtClean="0"/>
              <a:t>‹#›</a:t>
            </a:fld>
            <a:endParaRPr lang="en-US" dirty="0"/>
          </a:p>
        </p:txBody>
      </p:sp>
    </p:spTree>
    <p:extLst>
      <p:ext uri="{BB962C8B-B14F-4D97-AF65-F5344CB8AC3E}">
        <p14:creationId xmlns:p14="http://schemas.microsoft.com/office/powerpoint/2010/main" val="1452564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resa911.org/DocumentCenter/View/139/When-Calling-9-1-1-PDF?bidId="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lark.wa.gov/sheriff/file-crime-report" TargetMode="External"/><Relationship Id="rId2" Type="http://schemas.openxmlformats.org/officeDocument/2006/relationships/hyperlink" Target="https://cresa911.org/159/Online-Reporting" TargetMode="Externa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report.citizenserviceportal.com/home/Agency?AgencyCode=BGP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pexels.com/video/elegant-woman-talking-on-phone-at-restaurant-7970345/"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lark.wa.gov/county-manager/about-neighborhood-associations" TargetMode="External"/><Relationship Id="rId2" Type="http://schemas.openxmlformats.org/officeDocument/2006/relationships/hyperlink" Target="https://clark.wa.gov/sites/default/files/media/document/2021-12/ce-community-guide-spreads_0.pdf"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member.everbridge.net/453003085616336/login"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smartphone-man-person-headphones-7427/"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badge&#10;&#10;Description automatically generated with low confidence">
            <a:extLst>
              <a:ext uri="{FF2B5EF4-FFF2-40B4-BE49-F238E27FC236}">
                <a16:creationId xmlns:a16="http://schemas.microsoft.com/office/drawing/2014/main" id="{5EAF2A21-50C3-B91C-6C28-B17341F3D433}"/>
              </a:ext>
            </a:extLst>
          </p:cNvPr>
          <p:cNvPicPr>
            <a:picLocks noChangeAspect="1"/>
          </p:cNvPicPr>
          <p:nvPr/>
        </p:nvPicPr>
        <p:blipFill rotWithShape="1">
          <a:blip r:embed="rId2">
            <a:extLst>
              <a:ext uri="{28A0092B-C50C-407E-A947-70E740481C1C}">
                <a14:useLocalDpi xmlns:a14="http://schemas.microsoft.com/office/drawing/2010/main" val="0"/>
              </a:ext>
            </a:extLst>
          </a:blip>
          <a:srcRect t="6932" r="9089" b="19301"/>
          <a:stretch/>
        </p:blipFill>
        <p:spPr>
          <a:xfrm>
            <a:off x="3523488" y="10"/>
            <a:ext cx="8668512" cy="6857990"/>
          </a:xfrm>
          <a:prstGeom prst="rect">
            <a:avLst/>
          </a:prstGeom>
        </p:spPr>
      </p:pic>
      <p:sp>
        <p:nvSpPr>
          <p:cNvPr id="87" name="Rectangle 8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1624E1-C853-4AD2-BAEE-A604C50E7789}"/>
              </a:ext>
            </a:extLst>
          </p:cNvPr>
          <p:cNvSpPr>
            <a:spLocks noGrp="1"/>
          </p:cNvSpPr>
          <p:nvPr>
            <p:ph type="ctrTitle"/>
          </p:nvPr>
        </p:nvSpPr>
        <p:spPr>
          <a:xfrm>
            <a:off x="477981" y="1122363"/>
            <a:ext cx="4292802" cy="3204134"/>
          </a:xfrm>
        </p:spPr>
        <p:txBody>
          <a:bodyPr anchor="b">
            <a:normAutofit/>
          </a:bodyPr>
          <a:lstStyle/>
          <a:p>
            <a:pPr algn="l"/>
            <a:r>
              <a:rPr lang="en-US" sz="4800" dirty="0">
                <a:latin typeface="Lato" panose="020F0502020204030203" pitchFamily="34" charset="0"/>
              </a:rPr>
              <a:t>Clark County Sheriff’s Office</a:t>
            </a:r>
          </a:p>
        </p:txBody>
      </p:sp>
      <p:sp>
        <p:nvSpPr>
          <p:cNvPr id="89" name="Rectangle 8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1" name="Rectangle 9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2EE662-A0D6-ABCE-D290-91AA82948DB1}"/>
              </a:ext>
            </a:extLst>
          </p:cNvPr>
          <p:cNvSpPr txBox="1"/>
          <p:nvPr/>
        </p:nvSpPr>
        <p:spPr>
          <a:xfrm>
            <a:off x="629864" y="4676872"/>
            <a:ext cx="3448878" cy="646331"/>
          </a:xfrm>
          <a:prstGeom prst="rect">
            <a:avLst/>
          </a:prstGeom>
          <a:noFill/>
        </p:spPr>
        <p:txBody>
          <a:bodyPr wrap="square" rtlCol="0">
            <a:spAutoFit/>
          </a:bodyPr>
          <a:lstStyle/>
          <a:p>
            <a:r>
              <a:rPr lang="en-US" sz="3600" dirty="0">
                <a:latin typeface="Lato" panose="020F0502020204030203" pitchFamily="34" charset="0"/>
              </a:rPr>
              <a:t>Paws On Patrol</a:t>
            </a:r>
          </a:p>
        </p:txBody>
      </p:sp>
    </p:spTree>
    <p:extLst>
      <p:ext uri="{BB962C8B-B14F-4D97-AF65-F5344CB8AC3E}">
        <p14:creationId xmlns:p14="http://schemas.microsoft.com/office/powerpoint/2010/main" val="21943140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C41BB-5F35-4389-BC2F-BF460DA9604C}"/>
              </a:ext>
            </a:extLst>
          </p:cNvPr>
          <p:cNvSpPr>
            <a:spLocks noGrp="1"/>
          </p:cNvSpPr>
          <p:nvPr>
            <p:ph type="title"/>
          </p:nvPr>
        </p:nvSpPr>
        <p:spPr>
          <a:xfrm>
            <a:off x="686834" y="1153572"/>
            <a:ext cx="3200400" cy="4461163"/>
          </a:xfrm>
        </p:spPr>
        <p:txBody>
          <a:bodyPr>
            <a:normAutofit/>
          </a:bodyPr>
          <a:lstStyle/>
          <a:p>
            <a:r>
              <a:rPr lang="en-US" sz="3700" dirty="0">
                <a:solidFill>
                  <a:srgbClr val="FFFFFF"/>
                </a:solidFill>
              </a:rPr>
              <a:t>There are several options to report suspicious or criminal  activity.</a:t>
            </a:r>
          </a:p>
        </p:txBody>
      </p:sp>
      <p:sp>
        <p:nvSpPr>
          <p:cNvPr id="34" name="Arc 3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515B124D-8350-9949-E72D-10186B5D164A}"/>
              </a:ext>
            </a:extLst>
          </p:cNvPr>
          <p:cNvSpPr>
            <a:spLocks noGrp="1"/>
          </p:cNvSpPr>
          <p:nvPr>
            <p:ph idx="1"/>
          </p:nvPr>
        </p:nvSpPr>
        <p:spPr>
          <a:xfrm>
            <a:off x="4447308" y="591344"/>
            <a:ext cx="6906491" cy="5585619"/>
          </a:xfrm>
        </p:spPr>
        <p:txBody>
          <a:bodyPr anchor="ctr">
            <a:normAutofit/>
          </a:bodyPr>
          <a:lstStyle/>
          <a:p>
            <a:r>
              <a:rPr lang="en-US" dirty="0"/>
              <a:t>9-1-1 for emergencies</a:t>
            </a:r>
          </a:p>
          <a:p>
            <a:r>
              <a:rPr lang="en-US" dirty="0"/>
              <a:t>3-1-1 for non-emergency law enforcement assistance</a:t>
            </a:r>
          </a:p>
          <a:p>
            <a:r>
              <a:rPr lang="en-US" dirty="0"/>
              <a:t>Online reporting</a:t>
            </a:r>
          </a:p>
          <a:p>
            <a:r>
              <a:rPr lang="en-US" dirty="0"/>
              <a:t>Tip lines </a:t>
            </a:r>
          </a:p>
          <a:p>
            <a:r>
              <a:rPr lang="en-US" dirty="0"/>
              <a:t>Call your local law enforcement agency directly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7563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029738-11F8-457B-BC06-DE49A1AD7EB4}"/>
              </a:ext>
            </a:extLst>
          </p:cNvPr>
          <p:cNvSpPr>
            <a:spLocks noGrp="1"/>
          </p:cNvSpPr>
          <p:nvPr>
            <p:ph type="title"/>
          </p:nvPr>
        </p:nvSpPr>
        <p:spPr>
          <a:xfrm>
            <a:off x="572493" y="238539"/>
            <a:ext cx="11018520" cy="1434415"/>
          </a:xfrm>
        </p:spPr>
        <p:txBody>
          <a:bodyPr anchor="b">
            <a:normAutofit/>
          </a:bodyPr>
          <a:lstStyle/>
          <a:p>
            <a:r>
              <a:rPr lang="en-US" sz="5400" dirty="0"/>
              <a:t>When should I call 9-1-1</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6C77659-27DB-4DF9-808B-09DFCE56C485}"/>
              </a:ext>
            </a:extLst>
          </p:cNvPr>
          <p:cNvSpPr>
            <a:spLocks noGrp="1"/>
          </p:cNvSpPr>
          <p:nvPr>
            <p:ph idx="1"/>
          </p:nvPr>
        </p:nvSpPr>
        <p:spPr>
          <a:xfrm>
            <a:off x="721579" y="2093976"/>
            <a:ext cx="6860484" cy="4119172"/>
          </a:xfrm>
        </p:spPr>
        <p:txBody>
          <a:bodyPr anchor="t">
            <a:normAutofit lnSpcReduction="10000"/>
          </a:bodyPr>
          <a:lstStyle/>
          <a:p>
            <a:pPr marL="0" indent="0">
              <a:buNone/>
            </a:pPr>
            <a:r>
              <a:rPr lang="en-US" sz="1500" b="0" i="0" dirty="0">
                <a:effectLst/>
                <a:latin typeface="Arial" panose="020B0604020202020204" pitchFamily="34" charset="0"/>
                <a:cs typeface="Arial" panose="020B0604020202020204" pitchFamily="34" charset="0"/>
              </a:rPr>
              <a:t>Any time a police response is needed for something IN PROGRESS.</a:t>
            </a:r>
          </a:p>
          <a:p>
            <a:r>
              <a:rPr lang="en-US" sz="1500" b="0" i="0" dirty="0">
                <a:solidFill>
                  <a:srgbClr val="333333"/>
                </a:solidFill>
                <a:effectLst/>
                <a:latin typeface="Arial" panose="020B0604020202020204" pitchFamily="34" charset="0"/>
                <a:cs typeface="Arial" panose="020B0604020202020204" pitchFamily="34" charset="0"/>
              </a:rPr>
              <a:t>when life or property is threatened or at immediate risk, or if there is a good chance that a criminal can be apprehended.</a:t>
            </a:r>
            <a:endParaRPr lang="en-US" sz="1500" b="0" i="0" dirty="0">
              <a:effectLst/>
              <a:latin typeface="Arial" panose="020B0604020202020204" pitchFamily="34" charset="0"/>
              <a:cs typeface="Arial" panose="020B0604020202020204" pitchFamily="34" charset="0"/>
            </a:endParaRPr>
          </a:p>
          <a:p>
            <a:pPr marL="0" indent="0">
              <a:buNone/>
            </a:pPr>
            <a:endParaRPr lang="en-US" sz="1500" b="1" i="0" dirty="0">
              <a:effectLst/>
              <a:latin typeface="Arial" panose="020B0604020202020204" pitchFamily="34" charset="0"/>
              <a:cs typeface="Arial" panose="020B0604020202020204" pitchFamily="34" charset="0"/>
            </a:endParaRPr>
          </a:p>
          <a:p>
            <a:pPr marL="0" indent="0">
              <a:buNone/>
            </a:pPr>
            <a:r>
              <a:rPr lang="en-US" sz="1500" b="1" i="0" dirty="0">
                <a:effectLst/>
                <a:latin typeface="Arial" panose="020B0604020202020204" pitchFamily="34" charset="0"/>
                <a:cs typeface="Arial" panose="020B0604020202020204" pitchFamily="34" charset="0"/>
              </a:rPr>
              <a:t>What to do when you call 911…..</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Tell us the nature of the emergency.</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What is going on? Description of subject. Weapons? Time of incident?</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Where are you? Address, street name, landmark, location, etc.</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Your information: Your name and your phone number.</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Are you available to speak with an officer?</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Let the operator ask the questions.</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Please remain calm and speak clearly.</a:t>
            </a:r>
          </a:p>
          <a:p>
            <a:pPr>
              <a:buFont typeface="Arial" panose="020B0604020202020204" pitchFamily="34" charset="0"/>
              <a:buChar char="•"/>
            </a:pPr>
            <a:r>
              <a:rPr lang="en-US" sz="1500" b="0" i="0" dirty="0">
                <a:effectLst/>
                <a:latin typeface="Arial" panose="020B0604020202020204" pitchFamily="34" charset="0"/>
                <a:cs typeface="Arial" panose="020B0604020202020204" pitchFamily="34" charset="0"/>
              </a:rPr>
              <a:t>Inadvertently call 911? Don’t hang up.</a:t>
            </a:r>
          </a:p>
          <a:p>
            <a:endParaRPr lang="en-US" sz="1500" dirty="0"/>
          </a:p>
        </p:txBody>
      </p:sp>
      <p:pic>
        <p:nvPicPr>
          <p:cNvPr id="4" name="Picture 3">
            <a:extLst>
              <a:ext uri="{FF2B5EF4-FFF2-40B4-BE49-F238E27FC236}">
                <a16:creationId xmlns:a16="http://schemas.microsoft.com/office/drawing/2014/main" id="{58C7F24F-6991-4906-8AC1-F858A126EFAA}"/>
              </a:ext>
            </a:extLst>
          </p:cNvPr>
          <p:cNvPicPr>
            <a:picLocks noChangeAspect="1"/>
          </p:cNvPicPr>
          <p:nvPr/>
        </p:nvPicPr>
        <p:blipFill rotWithShape="1">
          <a:blip r:embed="rId2"/>
          <a:srcRect r="3796" b="2"/>
          <a:stretch/>
        </p:blipFill>
        <p:spPr>
          <a:xfrm>
            <a:off x="7633699" y="2093976"/>
            <a:ext cx="3941064" cy="4096512"/>
          </a:xfrm>
          <a:prstGeom prst="rect">
            <a:avLst/>
          </a:prstGeom>
        </p:spPr>
      </p:pic>
      <p:sp>
        <p:nvSpPr>
          <p:cNvPr id="6" name="TextBox 5">
            <a:extLst>
              <a:ext uri="{FF2B5EF4-FFF2-40B4-BE49-F238E27FC236}">
                <a16:creationId xmlns:a16="http://schemas.microsoft.com/office/drawing/2014/main" id="{1A5078EF-556C-2F5D-7A6F-2DEC9D075ED3}"/>
              </a:ext>
            </a:extLst>
          </p:cNvPr>
          <p:cNvSpPr txBox="1"/>
          <p:nvPr/>
        </p:nvSpPr>
        <p:spPr>
          <a:xfrm>
            <a:off x="921854" y="6073908"/>
            <a:ext cx="6097656" cy="523220"/>
          </a:xfrm>
          <a:prstGeom prst="rect">
            <a:avLst/>
          </a:prstGeom>
          <a:noFill/>
        </p:spPr>
        <p:txBody>
          <a:bodyPr wrap="square">
            <a:spAutoFit/>
          </a:bodyPr>
          <a:lstStyle/>
          <a:p>
            <a:r>
              <a:rPr lang="en-US" sz="1400" dirty="0">
                <a:hlinkClick r:id="rId3"/>
              </a:rPr>
              <a:t>https://cresa911.org/DocumentCenter/View/139/When-Calling-9-1-1-PDF?bidId=</a:t>
            </a:r>
            <a:endParaRPr lang="en-US" sz="1400" dirty="0"/>
          </a:p>
          <a:p>
            <a:endParaRPr lang="en-US" sz="1400" dirty="0"/>
          </a:p>
        </p:txBody>
      </p:sp>
    </p:spTree>
    <p:extLst>
      <p:ext uri="{BB962C8B-B14F-4D97-AF65-F5344CB8AC3E}">
        <p14:creationId xmlns:p14="http://schemas.microsoft.com/office/powerpoint/2010/main" val="3557823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 name="Rectangle 35">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 name="Rectangle 37">
            <a:extLst>
              <a:ext uri="{FF2B5EF4-FFF2-40B4-BE49-F238E27FC236}">
                <a16:creationId xmlns:a16="http://schemas.microsoft.com/office/drawing/2014/main" id="{FFC9858F-A31F-4B2E-998C-663913EFD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2ED3E-1570-4717-96BE-F8187F4C0F37}"/>
              </a:ext>
            </a:extLst>
          </p:cNvPr>
          <p:cNvSpPr>
            <a:spLocks noGrp="1"/>
          </p:cNvSpPr>
          <p:nvPr>
            <p:ph type="title"/>
          </p:nvPr>
        </p:nvSpPr>
        <p:spPr>
          <a:xfrm>
            <a:off x="3971129" y="414736"/>
            <a:ext cx="7309624" cy="1274145"/>
          </a:xfrm>
        </p:spPr>
        <p:txBody>
          <a:bodyPr anchor="b">
            <a:normAutofit/>
          </a:bodyPr>
          <a:lstStyle/>
          <a:p>
            <a:pPr>
              <a:spcAft>
                <a:spcPts val="600"/>
              </a:spcAft>
            </a:pPr>
            <a:r>
              <a:rPr lang="en-US" sz="1600" b="1" dirty="0">
                <a:solidFill>
                  <a:schemeClr val="accent1">
                    <a:lumMod val="50000"/>
                  </a:schemeClr>
                </a:solidFill>
                <a:latin typeface="Arial" panose="020B0604020202020204" pitchFamily="34" charset="0"/>
                <a:cs typeface="Arial" panose="020B0604020202020204" pitchFamily="34" charset="0"/>
              </a:rPr>
              <a:t>Calls that are </a:t>
            </a:r>
            <a:r>
              <a:rPr lang="en-US" sz="1600" b="1" u="sng" dirty="0">
                <a:solidFill>
                  <a:schemeClr val="accent1">
                    <a:lumMod val="50000"/>
                  </a:schemeClr>
                </a:solidFill>
                <a:latin typeface="Arial" panose="020B0604020202020204" pitchFamily="34" charset="0"/>
                <a:cs typeface="Arial" panose="020B0604020202020204" pitchFamily="34" charset="0"/>
              </a:rPr>
              <a:t>not</a:t>
            </a:r>
            <a:r>
              <a:rPr lang="en-US" sz="1600" b="1" dirty="0">
                <a:solidFill>
                  <a:schemeClr val="accent1">
                    <a:lumMod val="50000"/>
                  </a:schemeClr>
                </a:solidFill>
                <a:latin typeface="Arial" panose="020B0604020202020204" pitchFamily="34" charset="0"/>
                <a:cs typeface="Arial" panose="020B0604020202020204" pitchFamily="34" charset="0"/>
              </a:rPr>
              <a:t> an emergency can be made to 3-1-1 or 360-693-3111</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endParaRPr lang="en-US" sz="1600" dirty="0"/>
          </a:p>
        </p:txBody>
      </p:sp>
      <p:sp>
        <p:nvSpPr>
          <p:cNvPr id="40" name="Rectangle 39">
            <a:extLst>
              <a:ext uri="{FF2B5EF4-FFF2-40B4-BE49-F238E27FC236}">
                <a16:creationId xmlns:a16="http://schemas.microsoft.com/office/drawing/2014/main" id="{DF790E19-E9B6-4BD2-909F-5CC48808D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4346643" cy="737483"/>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AFF94B46-863E-4AFE-B29C-1D89B4AA142F}"/>
              </a:ext>
            </a:extLst>
          </p:cNvPr>
          <p:cNvPicPr>
            <a:picLocks noChangeAspect="1"/>
          </p:cNvPicPr>
          <p:nvPr/>
        </p:nvPicPr>
        <p:blipFill rotWithShape="1">
          <a:blip r:embed="rId2"/>
          <a:srcRect b="146"/>
          <a:stretch/>
        </p:blipFill>
        <p:spPr>
          <a:xfrm>
            <a:off x="238383" y="1599259"/>
            <a:ext cx="3409123" cy="3404143"/>
          </a:xfrm>
          <a:prstGeom prst="rect">
            <a:avLst/>
          </a:prstGeom>
        </p:spPr>
      </p:pic>
      <p:sp>
        <p:nvSpPr>
          <p:cNvPr id="3" name="Content Placeholder 2">
            <a:extLst>
              <a:ext uri="{FF2B5EF4-FFF2-40B4-BE49-F238E27FC236}">
                <a16:creationId xmlns:a16="http://schemas.microsoft.com/office/drawing/2014/main" id="{FB6DF75A-BFAF-4DA6-8A8A-BD033D6BB434}"/>
              </a:ext>
            </a:extLst>
          </p:cNvPr>
          <p:cNvSpPr>
            <a:spLocks noGrp="1"/>
          </p:cNvSpPr>
          <p:nvPr>
            <p:ph idx="1"/>
          </p:nvPr>
        </p:nvSpPr>
        <p:spPr>
          <a:xfrm>
            <a:off x="4209516" y="3624737"/>
            <a:ext cx="6933773" cy="2492444"/>
          </a:xfrm>
        </p:spPr>
        <p:txBody>
          <a:bodyPr anchor="t">
            <a:normAutofit/>
          </a:bodyPr>
          <a:lstStyle/>
          <a:p>
            <a:pPr marL="0" indent="0">
              <a:buNone/>
            </a:pPr>
            <a:r>
              <a:rPr lang="en-US" sz="1400" dirty="0">
                <a:latin typeface="Arial" panose="020B0604020202020204" pitchFamily="34" charset="0"/>
                <a:cs typeface="Arial" panose="020B0604020202020204" pitchFamily="34" charset="0"/>
              </a:rPr>
              <a:t>These include:</a:t>
            </a:r>
          </a:p>
          <a:p>
            <a:r>
              <a:rPr lang="en-US" sz="1400" dirty="0">
                <a:latin typeface="Arial" panose="020B0604020202020204" pitchFamily="34" charset="0"/>
                <a:cs typeface="Arial" panose="020B0604020202020204" pitchFamily="34" charset="0"/>
              </a:rPr>
              <a:t>Abandoned vehicles/suspected stolen vehicle/ car prowls</a:t>
            </a:r>
          </a:p>
          <a:p>
            <a:r>
              <a:rPr lang="en-US" sz="1400" dirty="0">
                <a:latin typeface="Arial" panose="020B0604020202020204" pitchFamily="34" charset="0"/>
                <a:cs typeface="Arial" panose="020B0604020202020204" pitchFamily="34" charset="0"/>
              </a:rPr>
              <a:t>Package and mail thefts</a:t>
            </a:r>
          </a:p>
          <a:p>
            <a:r>
              <a:rPr lang="en-US" sz="1400" dirty="0">
                <a:latin typeface="Arial" panose="020B0604020202020204" pitchFamily="34" charset="0"/>
                <a:cs typeface="Arial" panose="020B0604020202020204" pitchFamily="34" charset="0"/>
              </a:rPr>
              <a:t>Noise complaints</a:t>
            </a:r>
          </a:p>
          <a:p>
            <a:r>
              <a:rPr lang="en-US" sz="1400" dirty="0">
                <a:latin typeface="Arial" panose="020B0604020202020204" pitchFamily="34" charset="0"/>
                <a:cs typeface="Arial" panose="020B0604020202020204" pitchFamily="34" charset="0"/>
              </a:rPr>
              <a:t>Found property that could be evidence (like a discarded weapon).</a:t>
            </a:r>
          </a:p>
          <a:p>
            <a:pPr marL="0" indent="0">
              <a:buNone/>
            </a:pPr>
            <a:endParaRPr lang="en-US" sz="1600" dirty="0"/>
          </a:p>
          <a:p>
            <a:endParaRPr lang="en-US" sz="1800" dirty="0"/>
          </a:p>
        </p:txBody>
      </p:sp>
      <p:cxnSp>
        <p:nvCxnSpPr>
          <p:cNvPr id="42" name="Straight Connector 41">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0D1937B-1153-481F-B585-996B948FDC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5CC7C80-FA9D-4EAC-EE29-D96981B755F4}"/>
              </a:ext>
            </a:extLst>
          </p:cNvPr>
          <p:cNvSpPr txBox="1"/>
          <p:nvPr/>
        </p:nvSpPr>
        <p:spPr>
          <a:xfrm>
            <a:off x="4209516" y="1603714"/>
            <a:ext cx="6832851" cy="1815882"/>
          </a:xfrm>
          <a:prstGeom prst="rect">
            <a:avLst/>
          </a:prstGeom>
          <a:noFill/>
        </p:spPr>
        <p:txBody>
          <a:bodyPr wrap="square">
            <a:spAutoFit/>
          </a:bodyPr>
          <a:lstStyle/>
          <a:p>
            <a:pPr algn="l"/>
            <a:r>
              <a:rPr lang="en-US" sz="1400" b="0" i="0" dirty="0">
                <a:solidFill>
                  <a:srgbClr val="000000"/>
                </a:solidFill>
                <a:effectLst/>
                <a:latin typeface="Arial" panose="020B0604020202020204" pitchFamily="34" charset="0"/>
                <a:cs typeface="Arial" panose="020B0604020202020204" pitchFamily="34" charset="0"/>
              </a:rPr>
              <a:t>A few guidelines to follow when you decide if you want to call 9-1-1 versus 3-1-1:</a:t>
            </a:r>
          </a:p>
          <a:p>
            <a:pPr algn="l"/>
            <a:endParaRPr lang="en-US" sz="1400" b="0" i="0" dirty="0">
              <a:solidFill>
                <a:srgbClr val="000000"/>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400" b="0" i="0" dirty="0">
                <a:solidFill>
                  <a:srgbClr val="000000"/>
                </a:solidFill>
                <a:effectLst/>
                <a:latin typeface="Arial" panose="020B0604020202020204" pitchFamily="34" charset="0"/>
                <a:cs typeface="Arial" panose="020B0604020202020204" pitchFamily="34" charset="0"/>
              </a:rPr>
              <a:t>Always use 9-1-1 for any fire and medical call, no matter how minor you think the medical complaint is.</a:t>
            </a:r>
          </a:p>
          <a:p>
            <a:pPr algn="l">
              <a:buFont typeface="Arial" panose="020B0604020202020204" pitchFamily="34" charset="0"/>
              <a:buChar char="•"/>
            </a:pPr>
            <a:r>
              <a:rPr lang="en-US" sz="1400" b="0" i="0" dirty="0">
                <a:solidFill>
                  <a:srgbClr val="000000"/>
                </a:solidFill>
                <a:effectLst/>
                <a:latin typeface="Arial" panose="020B0604020202020204" pitchFamily="34" charset="0"/>
                <a:cs typeface="Arial" panose="020B0604020202020204" pitchFamily="34" charset="0"/>
              </a:rPr>
              <a:t>Call 9-1-1 if your police complaints involves a gun, is a crime happening now, or a situation that needs police to prevent or stop an injury or property damage.</a:t>
            </a:r>
          </a:p>
          <a:p>
            <a:pPr algn="l">
              <a:buFont typeface="Arial" panose="020B0604020202020204" pitchFamily="34" charset="0"/>
              <a:buChar char="•"/>
            </a:pPr>
            <a:r>
              <a:rPr lang="en-US" sz="1400" b="0" i="0" dirty="0">
                <a:solidFill>
                  <a:srgbClr val="000000"/>
                </a:solidFill>
                <a:effectLst/>
                <a:latin typeface="Arial" panose="020B0604020202020204" pitchFamily="34" charset="0"/>
                <a:cs typeface="Arial" panose="020B0604020202020204" pitchFamily="34" charset="0"/>
              </a:rPr>
              <a:t>3-1-1 is the alternate number to report non-emergency law-enforcement-related complaints.</a:t>
            </a:r>
          </a:p>
        </p:txBody>
      </p:sp>
    </p:spTree>
    <p:extLst>
      <p:ext uri="{BB962C8B-B14F-4D97-AF65-F5344CB8AC3E}">
        <p14:creationId xmlns:p14="http://schemas.microsoft.com/office/powerpoint/2010/main" val="207077546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7B0A8EB-8300-F49C-322F-A745E03F45CA}"/>
              </a:ext>
            </a:extLst>
          </p:cNvPr>
          <p:cNvSpPr>
            <a:spLocks noGrp="1"/>
          </p:cNvSpPr>
          <p:nvPr>
            <p:ph type="title"/>
          </p:nvPr>
        </p:nvSpPr>
        <p:spPr>
          <a:xfrm>
            <a:off x="572493" y="238539"/>
            <a:ext cx="11018520" cy="1434415"/>
          </a:xfrm>
        </p:spPr>
        <p:txBody>
          <a:bodyPr anchor="b">
            <a:normAutofit/>
          </a:bodyPr>
          <a:lstStyle/>
          <a:p>
            <a:r>
              <a:rPr lang="en-US" sz="5400"/>
              <a:t>Online reporting:</a:t>
            </a:r>
          </a:p>
        </p:txBody>
      </p:sp>
      <p:sp>
        <p:nvSpPr>
          <p:cNvPr id="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4FF2944-398B-26B1-4A4C-1521A3B328D7}"/>
              </a:ext>
            </a:extLst>
          </p:cNvPr>
          <p:cNvSpPr>
            <a:spLocks noGrp="1"/>
          </p:cNvSpPr>
          <p:nvPr>
            <p:ph idx="1"/>
          </p:nvPr>
        </p:nvSpPr>
        <p:spPr>
          <a:xfrm>
            <a:off x="572493" y="2071316"/>
            <a:ext cx="6713552" cy="4119172"/>
          </a:xfrm>
        </p:spPr>
        <p:txBody>
          <a:bodyPr anchor="t">
            <a:normAutofit/>
          </a:bodyPr>
          <a:lstStyle/>
          <a:p>
            <a:pPr marL="0" indent="0">
              <a:buNone/>
            </a:pPr>
            <a:endParaRPr lang="en-US" sz="1700" dirty="0"/>
          </a:p>
          <a:p>
            <a:pPr marL="0" indent="0">
              <a:buNone/>
            </a:pPr>
            <a:r>
              <a:rPr lang="en-US" sz="1700" dirty="0"/>
              <a:t>Most non-violent crimes can be reported online. Examples: Illegal dumping, lost/found property, and vandalism</a:t>
            </a:r>
          </a:p>
          <a:p>
            <a:pPr marL="0" indent="0">
              <a:buNone/>
            </a:pPr>
            <a:r>
              <a:rPr lang="en-US" sz="1700" dirty="0">
                <a:hlinkClick r:id="rId2"/>
              </a:rPr>
              <a:t>https://cresa911.org/159/Online-Reporting</a:t>
            </a:r>
            <a:endParaRPr lang="en-US" sz="1700" dirty="0"/>
          </a:p>
          <a:p>
            <a:pPr marL="0" indent="0">
              <a:buNone/>
            </a:pPr>
            <a:endParaRPr lang="en-US" sz="1700" dirty="0"/>
          </a:p>
          <a:p>
            <a:pPr marL="0" indent="0">
              <a:buNone/>
            </a:pPr>
            <a:r>
              <a:rPr lang="en-US" sz="1700" dirty="0"/>
              <a:t>If the crime occurred in unincorporated Clark County, Yacolt and Amboy;</a:t>
            </a:r>
          </a:p>
          <a:p>
            <a:pPr marL="0" indent="0">
              <a:buNone/>
            </a:pPr>
            <a:r>
              <a:rPr lang="en-US" sz="1700" dirty="0">
                <a:hlinkClick r:id="rId3"/>
              </a:rPr>
              <a:t>https://clark.wa.gov/sheriff/file-crime-report</a:t>
            </a:r>
            <a:endParaRPr lang="en-US" sz="1700" dirty="0"/>
          </a:p>
          <a:p>
            <a:pPr marL="0" indent="0">
              <a:buNone/>
            </a:pPr>
            <a:endParaRPr lang="en-US" sz="1700" dirty="0"/>
          </a:p>
          <a:p>
            <a:pPr marL="0" indent="0">
              <a:buNone/>
            </a:pPr>
            <a:r>
              <a:rPr lang="en-US" sz="1700" dirty="0"/>
              <a:t>In the city of Battle Ground;</a:t>
            </a:r>
          </a:p>
          <a:p>
            <a:pPr marL="0" indent="0">
              <a:buNone/>
            </a:pPr>
            <a:r>
              <a:rPr lang="en-US" sz="1700" dirty="0">
                <a:hlinkClick r:id="rId4"/>
              </a:rPr>
              <a:t>https://report.citizenserviceportal.com/home/Agency?AgencyCode=BGPD</a:t>
            </a: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p:txBody>
      </p:sp>
      <p:pic>
        <p:nvPicPr>
          <p:cNvPr id="3" name="Picture 2" descr="Worker typing on laptop">
            <a:extLst>
              <a:ext uri="{FF2B5EF4-FFF2-40B4-BE49-F238E27FC236}">
                <a16:creationId xmlns:a16="http://schemas.microsoft.com/office/drawing/2014/main" id="{AFE34C6E-26A8-171B-FA1C-AD6EA63A2B5E}"/>
              </a:ext>
            </a:extLst>
          </p:cNvPr>
          <p:cNvPicPr>
            <a:picLocks noChangeAspect="1"/>
          </p:cNvPicPr>
          <p:nvPr/>
        </p:nvPicPr>
        <p:blipFill rotWithShape="1">
          <a:blip r:embed="rId5">
            <a:extLst>
              <a:ext uri="{28A0092B-C50C-407E-A947-70E740481C1C}">
                <a14:useLocalDpi xmlns:a14="http://schemas.microsoft.com/office/drawing/2010/main" val="0"/>
              </a:ext>
            </a:extLst>
          </a:blip>
          <a:srcRect l="8433" r="19413"/>
          <a:stretch/>
        </p:blipFill>
        <p:spPr>
          <a:xfrm>
            <a:off x="7675658" y="2093976"/>
            <a:ext cx="3941064" cy="4096512"/>
          </a:xfrm>
          <a:prstGeom prst="rect">
            <a:avLst/>
          </a:prstGeom>
        </p:spPr>
      </p:pic>
    </p:spTree>
    <p:extLst>
      <p:ext uri="{BB962C8B-B14F-4D97-AF65-F5344CB8AC3E}">
        <p14:creationId xmlns:p14="http://schemas.microsoft.com/office/powerpoint/2010/main" val="97731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phone&#10;&#10;Description automatically generated with low confidence">
            <a:extLst>
              <a:ext uri="{FF2B5EF4-FFF2-40B4-BE49-F238E27FC236}">
                <a16:creationId xmlns:a16="http://schemas.microsoft.com/office/drawing/2014/main" id="{F01E7C57-8F5D-2019-9037-BFCECB0C8D34}"/>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0689"/>
          <a:stretch/>
        </p:blipFill>
        <p:spPr>
          <a:xfrm>
            <a:off x="-3047" y="10"/>
            <a:ext cx="9669642" cy="6857990"/>
          </a:xfrm>
          <a:prstGeom prst="rect">
            <a:avLst/>
          </a:prstGeom>
        </p:spPr>
      </p:pic>
      <p:sp>
        <p:nvSpPr>
          <p:cNvPr id="87" name="Rectangle 8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97B0A8EB-8300-F49C-322F-A745E03F45CA}"/>
              </a:ext>
            </a:extLst>
          </p:cNvPr>
          <p:cNvSpPr>
            <a:spLocks noGrp="1"/>
          </p:cNvSpPr>
          <p:nvPr>
            <p:ph type="title"/>
          </p:nvPr>
        </p:nvSpPr>
        <p:spPr>
          <a:xfrm>
            <a:off x="6092954" y="583786"/>
            <a:ext cx="5395126" cy="1899912"/>
          </a:xfrm>
        </p:spPr>
        <p:txBody>
          <a:bodyPr vert="horz" lIns="91440" tIns="45720" rIns="91440" bIns="45720" rtlCol="0" anchor="ctr">
            <a:normAutofit/>
          </a:bodyPr>
          <a:lstStyle/>
          <a:p>
            <a:r>
              <a:rPr lang="en-US" sz="4000" dirty="0"/>
              <a:t>Tip Lines:</a:t>
            </a:r>
          </a:p>
        </p:txBody>
      </p:sp>
      <p:sp>
        <p:nvSpPr>
          <p:cNvPr id="6" name="TextBox 5">
            <a:extLst>
              <a:ext uri="{FF2B5EF4-FFF2-40B4-BE49-F238E27FC236}">
                <a16:creationId xmlns:a16="http://schemas.microsoft.com/office/drawing/2014/main" id="{A28823DA-385B-5EE4-31B9-08A3E65E0A06}"/>
              </a:ext>
            </a:extLst>
          </p:cNvPr>
          <p:cNvSpPr txBox="1"/>
          <p:nvPr/>
        </p:nvSpPr>
        <p:spPr>
          <a:xfrm>
            <a:off x="6096000" y="1949380"/>
            <a:ext cx="5582478" cy="4227583"/>
          </a:xfrm>
          <a:prstGeom prst="rect">
            <a:avLst/>
          </a:prstGeom>
          <a:effectLst>
            <a:softEdge rad="31750"/>
          </a:effectLst>
        </p:spPr>
        <p:txBody>
          <a:bodyPr vert="horz" lIns="91440" tIns="45720" rIns="91440" bIns="45720" rtlCol="0">
            <a:normAutofit/>
          </a:bodyPr>
          <a:lstStyle/>
          <a:p>
            <a:pPr>
              <a:lnSpc>
                <a:spcPct val="90000"/>
              </a:lnSpc>
              <a:spcAft>
                <a:spcPts val="600"/>
              </a:spcAft>
            </a:pPr>
            <a:br>
              <a:rPr lang="en-US" sz="2000" dirty="0"/>
            </a:br>
            <a:r>
              <a:rPr lang="en-US" sz="2400" b="0" i="0" dirty="0">
                <a:effectLst/>
              </a:rPr>
              <a:t>You may also leave information or report suspected criminal activity at one of our two Tip Lines. You can remain anonymous.</a:t>
            </a:r>
          </a:p>
          <a:p>
            <a:pPr>
              <a:lnSpc>
                <a:spcPct val="90000"/>
              </a:lnSpc>
              <a:spcAft>
                <a:spcPts val="600"/>
              </a:spcAft>
            </a:pPr>
            <a:br>
              <a:rPr lang="en-US" sz="2400" b="0" i="0" dirty="0">
                <a:effectLst/>
              </a:rPr>
            </a:br>
            <a:r>
              <a:rPr lang="en-US" sz="2400" b="0" i="0" dirty="0">
                <a:effectLst/>
              </a:rPr>
              <a:t>Sheriff's Office Tip Line - 564.397.2847</a:t>
            </a:r>
          </a:p>
          <a:p>
            <a:pPr>
              <a:lnSpc>
                <a:spcPct val="90000"/>
              </a:lnSpc>
              <a:spcAft>
                <a:spcPts val="600"/>
              </a:spcAft>
            </a:pPr>
            <a:br>
              <a:rPr lang="en-US" sz="2400" b="0" i="0" dirty="0">
                <a:effectLst/>
              </a:rPr>
            </a:br>
            <a:r>
              <a:rPr lang="en-US" sz="2400" b="0" i="0" dirty="0">
                <a:effectLst/>
              </a:rPr>
              <a:t>Drug Task Force Tip Line - 564.397.6017</a:t>
            </a:r>
          </a:p>
          <a:p>
            <a:pPr>
              <a:lnSpc>
                <a:spcPct val="90000"/>
              </a:lnSpc>
              <a:spcAft>
                <a:spcPts val="600"/>
              </a:spcAft>
            </a:pPr>
            <a:br>
              <a:rPr lang="en-US" sz="2000" b="0" i="0" dirty="0">
                <a:effectLst/>
              </a:rPr>
            </a:br>
            <a:br>
              <a:rPr lang="en-US" sz="2000" b="0" i="0" dirty="0">
                <a:effectLst/>
              </a:rPr>
            </a:br>
            <a:endParaRPr lang="en-US" sz="2000" dirty="0"/>
          </a:p>
        </p:txBody>
      </p:sp>
    </p:spTree>
    <p:extLst>
      <p:ext uri="{BB962C8B-B14F-4D97-AF65-F5344CB8AC3E}">
        <p14:creationId xmlns:p14="http://schemas.microsoft.com/office/powerpoint/2010/main" val="239178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1EFD06-ADD9-4EAB-B773-31C0FC781CA7}"/>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dirty="0">
                <a:solidFill>
                  <a:srgbClr val="FFFFFF"/>
                </a:solidFill>
                <a:latin typeface="+mj-lt"/>
                <a:ea typeface="+mj-ea"/>
                <a:cs typeface="+mj-cs"/>
              </a:rPr>
              <a:t>Other</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Community</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Resources:</a:t>
            </a:r>
          </a:p>
        </p:txBody>
      </p:sp>
      <p:sp>
        <p:nvSpPr>
          <p:cNvPr id="3" name="Content Placeholder 2">
            <a:extLst>
              <a:ext uri="{FF2B5EF4-FFF2-40B4-BE49-F238E27FC236}">
                <a16:creationId xmlns:a16="http://schemas.microsoft.com/office/drawing/2014/main" id="{CF2DA8DF-0D04-403D-9C42-BF0E29D94788}"/>
              </a:ext>
            </a:extLst>
          </p:cNvPr>
          <p:cNvSpPr>
            <a:spLocks noGrp="1"/>
          </p:cNvSpPr>
          <p:nvPr>
            <p:ph idx="1"/>
          </p:nvPr>
        </p:nvSpPr>
        <p:spPr>
          <a:xfrm>
            <a:off x="4275989" y="898483"/>
            <a:ext cx="3640021" cy="5532134"/>
          </a:xfrm>
        </p:spPr>
        <p:txBody>
          <a:bodyPr vert="horz" lIns="91440" tIns="45720" rIns="91440" bIns="45720" rtlCol="0">
            <a:normAutofit/>
          </a:bodyPr>
          <a:lstStyle/>
          <a:p>
            <a:pPr marL="0" indent="0">
              <a:buNone/>
            </a:pPr>
            <a:r>
              <a:rPr lang="en-US" sz="2000" b="1" dirty="0">
                <a:latin typeface="Arial" panose="020B0604020202020204" pitchFamily="34" charset="0"/>
                <a:cs typeface="Arial" panose="020B0604020202020204" pitchFamily="34" charset="0"/>
              </a:rPr>
              <a:t>It’s Y</a:t>
            </a:r>
            <a:r>
              <a:rPr lang="en-US" sz="2000" b="1" i="1" dirty="0">
                <a:latin typeface="Arial" panose="020B0604020202020204" pitchFamily="34" charset="0"/>
                <a:cs typeface="Arial" panose="020B0604020202020204" pitchFamily="34" charset="0"/>
              </a:rPr>
              <a:t>our</a:t>
            </a:r>
            <a:r>
              <a:rPr lang="en-US" sz="2000" b="1" dirty="0">
                <a:latin typeface="Arial" panose="020B0604020202020204" pitchFamily="34" charset="0"/>
                <a:cs typeface="Arial" panose="020B0604020202020204" pitchFamily="34" charset="0"/>
              </a:rPr>
              <a:t> neighborhood!</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Neighborhood Guide</a:t>
            </a:r>
          </a:p>
          <a:p>
            <a:pPr marL="0" indent="0">
              <a:buNone/>
            </a:pPr>
            <a:r>
              <a:rPr lang="en-US" sz="2000" dirty="0">
                <a:latin typeface="Arial" panose="020B0604020202020204" pitchFamily="34" charset="0"/>
                <a:cs typeface="Arial" panose="020B0604020202020204" pitchFamily="34" charset="0"/>
                <a:hlinkClick r:id="rId2"/>
              </a:rPr>
              <a:t>https://clark.wa.gov/sites/default/files/media/document/2021-12/ce-community-guide-spreads_0.pdf</a:t>
            </a:r>
            <a:endParaRPr lang="en-US" sz="2000" dirty="0">
              <a:latin typeface="Arial" panose="020B0604020202020204" pitchFamily="34" charset="0"/>
              <a:cs typeface="Arial" panose="020B0604020202020204" pitchFamily="34" charset="0"/>
            </a:endParaRPr>
          </a:p>
          <a:p>
            <a:endParaRPr lang="en-US" sz="20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indent="0">
              <a:buNone/>
            </a:pPr>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Clark County Neighborhood Outreach Program</a:t>
            </a:r>
          </a:p>
          <a:p>
            <a:pPr marL="0" indent="0">
              <a:buNone/>
            </a:pPr>
            <a:r>
              <a:rPr lang="en-US" sz="20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https://clark.wa.gov/county-manager/about-neighborhood-associations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p>
        </p:txBody>
      </p:sp>
      <p:cxnSp>
        <p:nvCxnSpPr>
          <p:cNvPr id="28" name="Straight Connector 2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8B99C78-B82E-467B-A8F6-34F703EFE7E5}"/>
              </a:ext>
            </a:extLst>
          </p:cNvPr>
          <p:cNvSpPr txBox="1"/>
          <p:nvPr/>
        </p:nvSpPr>
        <p:spPr>
          <a:xfrm>
            <a:off x="8610630" y="1823279"/>
            <a:ext cx="3197701" cy="4363844"/>
          </a:xfrm>
          <a:prstGeom prst="rect">
            <a:avLst/>
          </a:prstGeom>
        </p:spPr>
        <p:txBody>
          <a:bodyPr vert="horz" lIns="91440" tIns="45720" rIns="91440" bIns="45720" rtlCol="0">
            <a:normAutofit/>
          </a:bodyPr>
          <a:lstStyle/>
          <a:p>
            <a:pPr fontAlgn="base">
              <a:lnSpc>
                <a:spcPct val="90000"/>
              </a:lnSpc>
              <a:spcAft>
                <a:spcPts val="600"/>
              </a:spcAft>
            </a:pPr>
            <a:r>
              <a:rPr lang="en-US" sz="1600" b="0" i="0" dirty="0">
                <a:solidFill>
                  <a:srgbClr val="111111"/>
                </a:solidFill>
                <a:effectLst/>
                <a:latin typeface="verdana" panose="020B0604030504040204" pitchFamily="34" charset="0"/>
              </a:rPr>
              <a:t>Clark Regional Public Alerts is a free service that allows you to sign-up online to receive customized alerts in various emergency situations and information about road closures, safety, health, utility disruptions and more…</a:t>
            </a:r>
            <a:endParaRPr lang="en-US" sz="1600" dirty="0"/>
          </a:p>
          <a:p>
            <a:pPr fontAlgn="base">
              <a:lnSpc>
                <a:spcPct val="90000"/>
              </a:lnSpc>
              <a:spcAft>
                <a:spcPts val="600"/>
              </a:spcAft>
            </a:pPr>
            <a:endParaRPr lang="en-US" sz="2000" b="0" i="0" dirty="0">
              <a:effectLst/>
            </a:endParaRPr>
          </a:p>
          <a:p>
            <a:pPr fontAlgn="base">
              <a:lnSpc>
                <a:spcPct val="90000"/>
              </a:lnSpc>
              <a:spcAft>
                <a:spcPts val="600"/>
              </a:spcAft>
            </a:pPr>
            <a:r>
              <a:rPr lang="en-US" sz="2000" b="0" i="0" dirty="0">
                <a:effectLst/>
              </a:rPr>
              <a:t>To sign up for Clark Regional Public Alert System</a:t>
            </a:r>
          </a:p>
          <a:p>
            <a:pPr fontAlgn="base">
              <a:lnSpc>
                <a:spcPct val="90000"/>
              </a:lnSpc>
              <a:spcAft>
                <a:spcPts val="600"/>
              </a:spcAft>
            </a:pPr>
            <a:r>
              <a:rPr lang="en-US" sz="2000" dirty="0">
                <a:hlinkClick r:id="rId4"/>
              </a:rPr>
              <a:t>https://member.everbridge.net/453003085616336/login</a:t>
            </a:r>
            <a:endParaRPr lang="en-US" sz="2000" dirty="0"/>
          </a:p>
          <a:p>
            <a:pPr fontAlgn="base">
              <a:lnSpc>
                <a:spcPct val="90000"/>
              </a:lnSpc>
              <a:spcAft>
                <a:spcPts val="600"/>
              </a:spcAft>
            </a:pPr>
            <a:endParaRPr lang="en-US" sz="2000" dirty="0"/>
          </a:p>
          <a:p>
            <a:pPr indent="-228600" fontAlgn="base">
              <a:lnSpc>
                <a:spcPct val="90000"/>
              </a:lnSpc>
              <a:spcAft>
                <a:spcPts val="600"/>
              </a:spcAft>
              <a:buFont typeface="Arial" panose="020B0604020202020204" pitchFamily="34" charset="0"/>
              <a:buChar char="•"/>
            </a:pPr>
            <a:endParaRPr lang="en-US" sz="2000" b="0" i="0" dirty="0">
              <a:effectLst/>
            </a:endParaRPr>
          </a:p>
          <a:p>
            <a:pPr indent="-228600" fontAlgn="base">
              <a:lnSpc>
                <a:spcPct val="90000"/>
              </a:lnSpc>
              <a:spcAft>
                <a:spcPts val="600"/>
              </a:spcAft>
              <a:buFont typeface="Arial" panose="020B0604020202020204" pitchFamily="34" charset="0"/>
              <a:buChar char="•"/>
            </a:pPr>
            <a:endParaRPr lang="en-US" sz="2000" dirty="0"/>
          </a:p>
          <a:p>
            <a:pPr indent="-228600" fontAlgn="base">
              <a:lnSpc>
                <a:spcPct val="90000"/>
              </a:lnSpc>
              <a:spcAft>
                <a:spcPts val="600"/>
              </a:spcAft>
              <a:buFont typeface="Arial" panose="020B0604020202020204" pitchFamily="34" charset="0"/>
              <a:buChar char="•"/>
            </a:pPr>
            <a:endParaRPr lang="en-US" sz="2000" b="0" i="0" dirty="0">
              <a:effectLst/>
            </a:endParaRPr>
          </a:p>
          <a:p>
            <a:pPr indent="-228600" fontAlgn="base">
              <a:lnSpc>
                <a:spcPct val="90000"/>
              </a:lnSpc>
              <a:spcAft>
                <a:spcPts val="600"/>
              </a:spcAft>
              <a:buFont typeface="Arial" panose="020B0604020202020204" pitchFamily="34" charset="0"/>
              <a:buChar char="•"/>
            </a:pPr>
            <a:endParaRPr lang="en-US" sz="2000" b="0" i="0" dirty="0">
              <a:effectLst/>
            </a:endParaRPr>
          </a:p>
          <a:p>
            <a:pPr indent="-228600">
              <a:lnSpc>
                <a:spcPct val="90000"/>
              </a:lnSpc>
              <a:spcAft>
                <a:spcPts val="600"/>
              </a:spcAft>
              <a:buFont typeface="Arial" panose="020B0604020202020204" pitchFamily="34" charset="0"/>
              <a:buChar char="•"/>
            </a:pPr>
            <a:endParaRPr lang="en-US" sz="2000" b="0" i="0" dirty="0">
              <a:effectLst/>
            </a:endParaRPr>
          </a:p>
          <a:p>
            <a:pPr indent="-228600">
              <a:lnSpc>
                <a:spcPct val="90000"/>
              </a:lnSpc>
              <a:spcAft>
                <a:spcPts val="600"/>
              </a:spcAft>
              <a:buFont typeface="Arial" panose="020B0604020202020204" pitchFamily="34" charset="0"/>
              <a:buChar char="•"/>
            </a:pPr>
            <a:endParaRPr lang="en-US" sz="2000" b="0" i="0" dirty="0">
              <a:effectLst/>
            </a:endParaRPr>
          </a:p>
        </p:txBody>
      </p:sp>
      <p:pic>
        <p:nvPicPr>
          <p:cNvPr id="1026" name="Picture 2" descr="[Public Alerts and Notifications] Member Portal banner">
            <a:extLst>
              <a:ext uri="{FF2B5EF4-FFF2-40B4-BE49-F238E27FC236}">
                <a16:creationId xmlns:a16="http://schemas.microsoft.com/office/drawing/2014/main" id="{32F324D1-CE8F-9B99-2126-A2010A9B6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010" y="427383"/>
            <a:ext cx="4187688" cy="139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54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B73956-DE8D-36CB-3AAA-D1CA6E31BD38}"/>
              </a:ext>
            </a:extLst>
          </p:cNvPr>
          <p:cNvSpPr>
            <a:spLocks noGrp="1"/>
          </p:cNvSpPr>
          <p:nvPr>
            <p:ph type="title"/>
          </p:nvPr>
        </p:nvSpPr>
        <p:spPr>
          <a:xfrm>
            <a:off x="1100051" y="-1201799"/>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dirty="0"/>
              <a:t>Thank you for completing the training! </a:t>
            </a:r>
            <a:br>
              <a:rPr lang="en-US" sz="5200" dirty="0"/>
            </a:br>
            <a:r>
              <a:rPr lang="en-US" sz="3200" dirty="0"/>
              <a:t>Be sure to watch the video (link is on registration page)</a:t>
            </a:r>
            <a:r>
              <a:rPr lang="en-US" sz="4800" dirty="0"/>
              <a:t>.</a:t>
            </a:r>
            <a:endParaRPr lang="en-US" sz="5200" dirty="0"/>
          </a:p>
        </p:txBody>
      </p:sp>
      <p:sp>
        <p:nvSpPr>
          <p:cNvPr id="4" name="Rectangle 3">
            <a:extLst>
              <a:ext uri="{FF2B5EF4-FFF2-40B4-BE49-F238E27FC236}">
                <a16:creationId xmlns:a16="http://schemas.microsoft.com/office/drawing/2014/main" id="{0BD1B729-82F0-E6CA-B8F1-10B1413C3EFC}"/>
              </a:ext>
            </a:extLst>
          </p:cNvPr>
          <p:cNvSpPr/>
          <p:nvPr/>
        </p:nvSpPr>
        <p:spPr>
          <a:xfrm>
            <a:off x="3486365" y="2883087"/>
            <a:ext cx="4913644" cy="1168069"/>
          </a:xfrm>
          <a:prstGeom prst="rect">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DB109894-671F-2522-12B0-D75013EF2F30}"/>
              </a:ext>
            </a:extLst>
          </p:cNvPr>
          <p:cNvSpPr>
            <a:spLocks noGrp="1"/>
          </p:cNvSpPr>
          <p:nvPr>
            <p:ph idx="1"/>
          </p:nvPr>
        </p:nvSpPr>
        <p:spPr>
          <a:xfrm>
            <a:off x="3486365" y="2955038"/>
            <a:ext cx="4913644"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dirty="0">
                <a:solidFill>
                  <a:srgbClr val="FFFFFF"/>
                </a:solidFill>
              </a:rPr>
              <a:t>Your free Paws on Patrol pet tag will be mailed to the address on your registration form within two weeks.</a:t>
            </a:r>
          </a:p>
        </p:txBody>
      </p:sp>
      <p:sp>
        <p:nvSpPr>
          <p:cNvPr id="13" name="Flowchart: Connector 12">
            <a:extLst>
              <a:ext uri="{FF2B5EF4-FFF2-40B4-BE49-F238E27FC236}">
                <a16:creationId xmlns:a16="http://schemas.microsoft.com/office/drawing/2014/main" id="{2F476BCC-F807-B61D-8D5D-A727095F0744}"/>
              </a:ext>
            </a:extLst>
          </p:cNvPr>
          <p:cNvSpPr/>
          <p:nvPr/>
        </p:nvSpPr>
        <p:spPr>
          <a:xfrm>
            <a:off x="5203815" y="4482314"/>
            <a:ext cx="1291258" cy="1273517"/>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9B12C71-F9DB-A757-7577-046B4A826D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6200000">
            <a:off x="4904097" y="4260178"/>
            <a:ext cx="1944268" cy="1526221"/>
          </a:xfrm>
          <a:prstGeom prst="rect">
            <a:avLst/>
          </a:prstGeom>
        </p:spPr>
      </p:pic>
    </p:spTree>
    <p:extLst>
      <p:ext uri="{BB962C8B-B14F-4D97-AF65-F5344CB8AC3E}">
        <p14:creationId xmlns:p14="http://schemas.microsoft.com/office/powerpoint/2010/main" val="299669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descr="Woman holding dog's paw outdoors">
            <a:extLst>
              <a:ext uri="{FF2B5EF4-FFF2-40B4-BE49-F238E27FC236}">
                <a16:creationId xmlns:a16="http://schemas.microsoft.com/office/drawing/2014/main" id="{2BAAC8A0-3240-2BD0-39B4-18936A9F310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3309" b="12422"/>
          <a:stretch/>
        </p:blipFill>
        <p:spPr>
          <a:xfrm>
            <a:off x="0" y="10"/>
            <a:ext cx="12192001" cy="6857990"/>
          </a:xfrm>
          <a:prstGeom prst="rect">
            <a:avLst/>
          </a:prstGeom>
        </p:spPr>
      </p:pic>
      <p:sp>
        <p:nvSpPr>
          <p:cNvPr id="2" name="Title 1">
            <a:extLst>
              <a:ext uri="{FF2B5EF4-FFF2-40B4-BE49-F238E27FC236}">
                <a16:creationId xmlns:a16="http://schemas.microsoft.com/office/drawing/2014/main" id="{E1D95D6C-BB67-E997-C4C5-BD88A1591D60}"/>
              </a:ext>
            </a:extLst>
          </p:cNvPr>
          <p:cNvSpPr>
            <a:spLocks noGrp="1"/>
          </p:cNvSpPr>
          <p:nvPr>
            <p:ph type="title"/>
          </p:nvPr>
        </p:nvSpPr>
        <p:spPr>
          <a:xfrm>
            <a:off x="838199" y="1671570"/>
            <a:ext cx="5155261" cy="4072044"/>
          </a:xfrm>
        </p:spPr>
        <p:txBody>
          <a:bodyPr anchor="t">
            <a:normAutofit/>
          </a:bodyPr>
          <a:lstStyle/>
          <a:p>
            <a:r>
              <a:rPr lang="en-US" dirty="0">
                <a:solidFill>
                  <a:srgbClr val="FFFFFF"/>
                </a:solidFill>
              </a:rPr>
              <a:t>Stay tuned…</a:t>
            </a:r>
          </a:p>
        </p:txBody>
      </p:sp>
      <p:sp>
        <p:nvSpPr>
          <p:cNvPr id="3" name="Content Placeholder 2">
            <a:extLst>
              <a:ext uri="{FF2B5EF4-FFF2-40B4-BE49-F238E27FC236}">
                <a16:creationId xmlns:a16="http://schemas.microsoft.com/office/drawing/2014/main" id="{5633135D-640F-26A2-826D-C67DF59404A7}"/>
              </a:ext>
            </a:extLst>
          </p:cNvPr>
          <p:cNvSpPr>
            <a:spLocks noGrp="1"/>
          </p:cNvSpPr>
          <p:nvPr>
            <p:ph idx="1"/>
          </p:nvPr>
        </p:nvSpPr>
        <p:spPr>
          <a:xfrm>
            <a:off x="6094476" y="2318215"/>
            <a:ext cx="5733089" cy="4072043"/>
          </a:xfrm>
        </p:spPr>
        <p:txBody>
          <a:bodyPr>
            <a:normAutofit fontScale="92500"/>
          </a:bodyPr>
          <a:lstStyle/>
          <a:p>
            <a:pPr marL="0" indent="0">
              <a:buNone/>
            </a:pPr>
            <a:r>
              <a:rPr lang="en-US" dirty="0">
                <a:solidFill>
                  <a:srgbClr val="FFFFFF"/>
                </a:solidFill>
              </a:rPr>
              <a:t>As a Paws on Patrol participant, you may receive emails with crime prevention and personal safety tips from patrol deputies.</a:t>
            </a:r>
          </a:p>
          <a:p>
            <a:pPr marL="0" indent="0">
              <a:buNone/>
            </a:pPr>
            <a:r>
              <a:rPr lang="en-US" dirty="0">
                <a:solidFill>
                  <a:srgbClr val="FFFFFF"/>
                </a:solidFill>
              </a:rPr>
              <a:t>Future plans for Paws on Patrol include;</a:t>
            </a:r>
          </a:p>
          <a:p>
            <a:r>
              <a:rPr lang="en-US" dirty="0">
                <a:solidFill>
                  <a:srgbClr val="FFFFFF"/>
                </a:solidFill>
              </a:rPr>
              <a:t> an annual gathering in the park where Paws on Patrol participants can meet each other and their local law enforcement officers.</a:t>
            </a:r>
          </a:p>
          <a:p>
            <a:r>
              <a:rPr lang="en-US" dirty="0">
                <a:solidFill>
                  <a:srgbClr val="FFFFFF"/>
                </a:solidFill>
              </a:rPr>
              <a:t>AND a Pet Spotlight!</a:t>
            </a:r>
          </a:p>
        </p:txBody>
      </p:sp>
    </p:spTree>
    <p:extLst>
      <p:ext uri="{BB962C8B-B14F-4D97-AF65-F5344CB8AC3E}">
        <p14:creationId xmlns:p14="http://schemas.microsoft.com/office/powerpoint/2010/main" val="699117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F8C7CF-6DE4-0E05-5A6B-BA1E11180427}"/>
              </a:ext>
            </a:extLst>
          </p:cNvPr>
          <p:cNvSpPr>
            <a:spLocks noGrp="1"/>
          </p:cNvSpPr>
          <p:nvPr>
            <p:ph idx="1"/>
          </p:nvPr>
        </p:nvSpPr>
        <p:spPr>
          <a:xfrm>
            <a:off x="668314" y="1199314"/>
            <a:ext cx="6189685" cy="3908587"/>
          </a:xfrm>
        </p:spPr>
        <p:txBody>
          <a:bodyPr>
            <a:normAutofit/>
          </a:bodyPr>
          <a:lstStyle/>
          <a:p>
            <a:pPr marL="0" indent="0">
              <a:buNone/>
            </a:pPr>
            <a:endParaRPr lang="en-US" sz="2000" dirty="0">
              <a:solidFill>
                <a:schemeClr val="tx1">
                  <a:lumMod val="85000"/>
                  <a:lumOff val="15000"/>
                </a:schemeClr>
              </a:solidFill>
            </a:endParaRPr>
          </a:p>
          <a:p>
            <a:pPr marL="0" indent="0" algn="ctr">
              <a:buNone/>
            </a:pPr>
            <a:r>
              <a:rPr lang="en-US" dirty="0">
                <a:solidFill>
                  <a:schemeClr val="tx1">
                    <a:lumMod val="85000"/>
                    <a:lumOff val="15000"/>
                  </a:schemeClr>
                </a:solidFill>
              </a:rPr>
              <a:t>Thank you for participating in the Paws on Patrol Program!</a:t>
            </a:r>
          </a:p>
          <a:p>
            <a:pPr marL="0" indent="0" algn="ctr">
              <a:buNone/>
            </a:pPr>
            <a:r>
              <a:rPr lang="en-US" dirty="0">
                <a:solidFill>
                  <a:schemeClr val="tx1">
                    <a:lumMod val="85000"/>
                    <a:lumOff val="15000"/>
                  </a:schemeClr>
                </a:solidFill>
              </a:rPr>
              <a:t>We look forward to partnering with you in protecting and safeguarding our community!</a:t>
            </a:r>
          </a:p>
          <a:p>
            <a:pPr marL="0" indent="0" algn="ctr">
              <a:buNone/>
            </a:pPr>
            <a:endParaRPr lang="en-US" dirty="0">
              <a:solidFill>
                <a:schemeClr val="tx1">
                  <a:lumMod val="85000"/>
                  <a:lumOff val="15000"/>
                </a:schemeClr>
              </a:solidFill>
            </a:endParaRPr>
          </a:p>
          <a:p>
            <a:pPr marL="0" indent="0" algn="ctr">
              <a:buNone/>
            </a:pPr>
            <a:r>
              <a:rPr lang="en-US" dirty="0">
                <a:solidFill>
                  <a:schemeClr val="tx1">
                    <a:lumMod val="85000"/>
                    <a:lumOff val="15000"/>
                  </a:schemeClr>
                </a:solidFill>
              </a:rPr>
              <a:t>                           -Sheriff John Horch</a:t>
            </a:r>
          </a:p>
          <a:p>
            <a:pPr marL="0" indent="0">
              <a:buNone/>
            </a:pPr>
            <a:endParaRPr lang="en-US" sz="2000" dirty="0">
              <a:solidFill>
                <a:schemeClr val="tx1">
                  <a:lumMod val="85000"/>
                  <a:lumOff val="15000"/>
                </a:schemeClr>
              </a:solidFill>
            </a:endParaRPr>
          </a:p>
          <a:p>
            <a:pPr marL="0" indent="0" algn="ctr">
              <a:buNone/>
            </a:pPr>
            <a:endParaRPr lang="en-US" sz="2000" dirty="0">
              <a:solidFill>
                <a:schemeClr val="tx1">
                  <a:lumMod val="85000"/>
                  <a:lumOff val="15000"/>
                </a:schemeClr>
              </a:solidFill>
            </a:endParaRPr>
          </a:p>
        </p:txBody>
      </p:sp>
      <p:sp>
        <p:nvSpPr>
          <p:cNvPr id="31" name="Freeform: Shape 30">
            <a:extLst>
              <a:ext uri="{FF2B5EF4-FFF2-40B4-BE49-F238E27FC236}">
                <a16:creationId xmlns:a16="http://schemas.microsoft.com/office/drawing/2014/main" id="{22BCA4C2-A213-404E-B14B-DA9A32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518" y="0"/>
            <a:ext cx="3687482" cy="6858000"/>
          </a:xfrm>
          <a:custGeom>
            <a:avLst/>
            <a:gdLst>
              <a:gd name="connsiteX0" fmla="*/ 1814929 w 4376835"/>
              <a:gd name="connsiteY0" fmla="*/ 0 h 6858000"/>
              <a:gd name="connsiteX1" fmla="*/ 4376835 w 4376835"/>
              <a:gd name="connsiteY1" fmla="*/ 0 h 6858000"/>
              <a:gd name="connsiteX2" fmla="*/ 4376835 w 4376835"/>
              <a:gd name="connsiteY2" fmla="*/ 6858000 h 6858000"/>
              <a:gd name="connsiteX3" fmla="*/ 0 w 4376835"/>
              <a:gd name="connsiteY3" fmla="*/ 6858000 h 6858000"/>
              <a:gd name="connsiteX4" fmla="*/ 2310 w 4376835"/>
              <a:gd name="connsiteY4" fmla="*/ 6853652 h 6858000"/>
              <a:gd name="connsiteX5" fmla="*/ 91006 w 4376835"/>
              <a:gd name="connsiteY5" fmla="*/ 6620968 h 6858000"/>
              <a:gd name="connsiteX6" fmla="*/ 81892 w 4376835"/>
              <a:gd name="connsiteY6" fmla="*/ 6435659 h 6858000"/>
              <a:gd name="connsiteX7" fmla="*/ 80998 w 4376835"/>
              <a:gd name="connsiteY7" fmla="*/ 6414855 h 6858000"/>
              <a:gd name="connsiteX8" fmla="*/ 75836 w 4376835"/>
              <a:gd name="connsiteY8" fmla="*/ 6409671 h 6858000"/>
              <a:gd name="connsiteX9" fmla="*/ 77989 w 4376835"/>
              <a:gd name="connsiteY9" fmla="*/ 6396556 h 6858000"/>
              <a:gd name="connsiteX10" fmla="*/ 77374 w 4376835"/>
              <a:gd name="connsiteY10" fmla="*/ 6392981 h 6858000"/>
              <a:gd name="connsiteX11" fmla="*/ 75036 w 4376835"/>
              <a:gd name="connsiteY11" fmla="*/ 6372572 h 6858000"/>
              <a:gd name="connsiteX12" fmla="*/ 99554 w 4376835"/>
              <a:gd name="connsiteY12" fmla="*/ 6331118 h 6858000"/>
              <a:gd name="connsiteX13" fmla="*/ 105442 w 4376835"/>
              <a:gd name="connsiteY13" fmla="*/ 6278374 h 6858000"/>
              <a:gd name="connsiteX14" fmla="*/ 172914 w 4376835"/>
              <a:gd name="connsiteY14" fmla="*/ 6144628 h 6858000"/>
              <a:gd name="connsiteX15" fmla="*/ 264181 w 4376835"/>
              <a:gd name="connsiteY15" fmla="*/ 5952072 h 6858000"/>
              <a:gd name="connsiteX16" fmla="*/ 423554 w 4376835"/>
              <a:gd name="connsiteY16" fmla="*/ 5679532 h 6858000"/>
              <a:gd name="connsiteX17" fmla="*/ 434055 w 4376835"/>
              <a:gd name="connsiteY17" fmla="*/ 5473593 h 6858000"/>
              <a:gd name="connsiteX18" fmla="*/ 403759 w 4376835"/>
              <a:gd name="connsiteY18" fmla="*/ 5215514 h 6858000"/>
              <a:gd name="connsiteX19" fmla="*/ 367284 w 4376835"/>
              <a:gd name="connsiteY19" fmla="*/ 5066430 h 6858000"/>
              <a:gd name="connsiteX20" fmla="*/ 317365 w 4376835"/>
              <a:gd name="connsiteY20" fmla="*/ 5016642 h 6858000"/>
              <a:gd name="connsiteX21" fmla="*/ 317834 w 4376835"/>
              <a:gd name="connsiteY21" fmla="*/ 5008528 h 6858000"/>
              <a:gd name="connsiteX22" fmla="*/ 317591 w 4376835"/>
              <a:gd name="connsiteY22" fmla="*/ 5008366 h 6858000"/>
              <a:gd name="connsiteX23" fmla="*/ 318532 w 4376835"/>
              <a:gd name="connsiteY23" fmla="*/ 5000689 h 6858000"/>
              <a:gd name="connsiteX24" fmla="*/ 326373 w 4376835"/>
              <a:gd name="connsiteY24" fmla="*/ 4962649 h 6858000"/>
              <a:gd name="connsiteX25" fmla="*/ 304517 w 4376835"/>
              <a:gd name="connsiteY25" fmla="*/ 4845612 h 6858000"/>
              <a:gd name="connsiteX26" fmla="*/ 312138 w 4376835"/>
              <a:gd name="connsiteY26" fmla="*/ 4821435 h 6858000"/>
              <a:gd name="connsiteX27" fmla="*/ 314669 w 4376835"/>
              <a:gd name="connsiteY27" fmla="*/ 4809154 h 6858000"/>
              <a:gd name="connsiteX28" fmla="*/ 318283 w 4376835"/>
              <a:gd name="connsiteY28" fmla="*/ 4805250 h 6858000"/>
              <a:gd name="connsiteX29" fmla="*/ 320547 w 4376835"/>
              <a:gd name="connsiteY29" fmla="*/ 4787345 h 6858000"/>
              <a:gd name="connsiteX30" fmla="*/ 319715 w 4376835"/>
              <a:gd name="connsiteY30" fmla="*/ 4785453 h 6858000"/>
              <a:gd name="connsiteX31" fmla="*/ 325649 w 4376835"/>
              <a:gd name="connsiteY31" fmla="*/ 4770073 h 6858000"/>
              <a:gd name="connsiteX32" fmla="*/ 335542 w 4376835"/>
              <a:gd name="connsiteY32" fmla="*/ 4756450 h 6858000"/>
              <a:gd name="connsiteX33" fmla="*/ 339391 w 4376835"/>
              <a:gd name="connsiteY33" fmla="*/ 4606479 h 6858000"/>
              <a:gd name="connsiteX34" fmla="*/ 385485 w 4376835"/>
              <a:gd name="connsiteY34" fmla="*/ 4470620 h 6858000"/>
              <a:gd name="connsiteX35" fmla="*/ 386474 w 4376835"/>
              <a:gd name="connsiteY35" fmla="*/ 4389388 h 6858000"/>
              <a:gd name="connsiteX36" fmla="*/ 365661 w 4376835"/>
              <a:gd name="connsiteY36" fmla="*/ 4365498 h 6858000"/>
              <a:gd name="connsiteX37" fmla="*/ 389339 w 4376835"/>
              <a:gd name="connsiteY37" fmla="*/ 4160513 h 6858000"/>
              <a:gd name="connsiteX38" fmla="*/ 385403 w 4376835"/>
              <a:gd name="connsiteY38" fmla="*/ 4109650 h 6858000"/>
              <a:gd name="connsiteX39" fmla="*/ 402327 w 4376835"/>
              <a:gd name="connsiteY39" fmla="*/ 4061824 h 6858000"/>
              <a:gd name="connsiteX40" fmla="*/ 396156 w 4376835"/>
              <a:gd name="connsiteY40" fmla="*/ 4043965 h 6858000"/>
              <a:gd name="connsiteX41" fmla="*/ 394868 w 4376835"/>
              <a:gd name="connsiteY41" fmla="*/ 4040920 h 6858000"/>
              <a:gd name="connsiteX42" fmla="*/ 394584 w 4376835"/>
              <a:gd name="connsiteY42" fmla="*/ 4028000 h 6858000"/>
              <a:gd name="connsiteX43" fmla="*/ 388418 w 4376835"/>
              <a:gd name="connsiteY43" fmla="*/ 4025270 h 6858000"/>
              <a:gd name="connsiteX44" fmla="*/ 383628 w 4376835"/>
              <a:gd name="connsiteY44" fmla="*/ 4006478 h 6858000"/>
              <a:gd name="connsiteX45" fmla="*/ 384802 w 4376835"/>
              <a:gd name="connsiteY45" fmla="*/ 3982442 h 6858000"/>
              <a:gd name="connsiteX46" fmla="*/ 397167 w 4376835"/>
              <a:gd name="connsiteY46" fmla="*/ 3867331 h 6858000"/>
              <a:gd name="connsiteX47" fmla="*/ 400691 w 4376835"/>
              <a:gd name="connsiteY47" fmla="*/ 3798966 h 6858000"/>
              <a:gd name="connsiteX48" fmla="*/ 395946 w 4376835"/>
              <a:gd name="connsiteY48" fmla="*/ 3773791 h 6858000"/>
              <a:gd name="connsiteX49" fmla="*/ 393410 w 4376835"/>
              <a:gd name="connsiteY49" fmla="*/ 3738098 h 6858000"/>
              <a:gd name="connsiteX50" fmla="*/ 384223 w 4376835"/>
              <a:gd name="connsiteY50" fmla="*/ 3675719 h 6858000"/>
              <a:gd name="connsiteX51" fmla="*/ 386290 w 4376835"/>
              <a:gd name="connsiteY51" fmla="*/ 3642763 h 6858000"/>
              <a:gd name="connsiteX52" fmla="*/ 382514 w 4376835"/>
              <a:gd name="connsiteY52" fmla="*/ 3624093 h 6858000"/>
              <a:gd name="connsiteX53" fmla="*/ 383976 w 4376835"/>
              <a:gd name="connsiteY53" fmla="*/ 3616602 h 6858000"/>
              <a:gd name="connsiteX54" fmla="*/ 385517 w 4376835"/>
              <a:gd name="connsiteY54" fmla="*/ 3591527 h 6858000"/>
              <a:gd name="connsiteX55" fmla="*/ 387146 w 4376835"/>
              <a:gd name="connsiteY55" fmla="*/ 3577241 h 6858000"/>
              <a:gd name="connsiteX56" fmla="*/ 388068 w 4376835"/>
              <a:gd name="connsiteY56" fmla="*/ 3571585 h 6858000"/>
              <a:gd name="connsiteX57" fmla="*/ 395496 w 4376835"/>
              <a:gd name="connsiteY57" fmla="*/ 3559720 h 6858000"/>
              <a:gd name="connsiteX58" fmla="*/ 394985 w 4376835"/>
              <a:gd name="connsiteY58" fmla="*/ 3543047 h 6858000"/>
              <a:gd name="connsiteX59" fmla="*/ 403028 w 4376835"/>
              <a:gd name="connsiteY59" fmla="*/ 3525651 h 6858000"/>
              <a:gd name="connsiteX60" fmla="*/ 398728 w 4376835"/>
              <a:gd name="connsiteY60" fmla="*/ 3520715 h 6858000"/>
              <a:gd name="connsiteX61" fmla="*/ 395530 w 4376835"/>
              <a:gd name="connsiteY61" fmla="*/ 3505412 h 6858000"/>
              <a:gd name="connsiteX62" fmla="*/ 402719 w 4376835"/>
              <a:gd name="connsiteY62" fmla="*/ 3493445 h 6858000"/>
              <a:gd name="connsiteX63" fmla="*/ 409328 w 4376835"/>
              <a:gd name="connsiteY63" fmla="*/ 3467406 h 6858000"/>
              <a:gd name="connsiteX64" fmla="*/ 409292 w 4376835"/>
              <a:gd name="connsiteY64" fmla="*/ 3460033 h 6858000"/>
              <a:gd name="connsiteX65" fmla="*/ 419755 w 4376835"/>
              <a:gd name="connsiteY65" fmla="*/ 3435495 h 6858000"/>
              <a:gd name="connsiteX66" fmla="*/ 430771 w 4376835"/>
              <a:gd name="connsiteY66" fmla="*/ 3395884 h 6858000"/>
              <a:gd name="connsiteX67" fmla="*/ 439140 w 4376835"/>
              <a:gd name="connsiteY67" fmla="*/ 3350083 h 6858000"/>
              <a:gd name="connsiteX68" fmla="*/ 446544 w 4376835"/>
              <a:gd name="connsiteY68" fmla="*/ 3337690 h 6858000"/>
              <a:gd name="connsiteX69" fmla="*/ 470731 w 4376835"/>
              <a:gd name="connsiteY69" fmla="*/ 3254519 h 6858000"/>
              <a:gd name="connsiteX70" fmla="*/ 477713 w 4376835"/>
              <a:gd name="connsiteY70" fmla="*/ 3231166 h 6858000"/>
              <a:gd name="connsiteX71" fmla="*/ 478087 w 4376835"/>
              <a:gd name="connsiteY71" fmla="*/ 3210262 h 6858000"/>
              <a:gd name="connsiteX72" fmla="*/ 473269 w 4376835"/>
              <a:gd name="connsiteY72" fmla="*/ 3204689 h 6858000"/>
              <a:gd name="connsiteX73" fmla="*/ 476207 w 4376835"/>
              <a:gd name="connsiteY73" fmla="*/ 3191713 h 6858000"/>
              <a:gd name="connsiteX74" fmla="*/ 475813 w 4376835"/>
              <a:gd name="connsiteY74" fmla="*/ 3188085 h 6858000"/>
              <a:gd name="connsiteX75" fmla="*/ 474728 w 4376835"/>
              <a:gd name="connsiteY75" fmla="*/ 3167471 h 6858000"/>
              <a:gd name="connsiteX76" fmla="*/ 501612 w 4376835"/>
              <a:gd name="connsiteY76" fmla="*/ 3127774 h 6858000"/>
              <a:gd name="connsiteX77" fmla="*/ 510667 w 4376835"/>
              <a:gd name="connsiteY77" fmla="*/ 3075380 h 6858000"/>
              <a:gd name="connsiteX78" fmla="*/ 582379 w 4376835"/>
              <a:gd name="connsiteY78" fmla="*/ 2882573 h 6858000"/>
              <a:gd name="connsiteX79" fmla="*/ 569744 w 4376835"/>
              <a:gd name="connsiteY79" fmla="*/ 2849169 h 6858000"/>
              <a:gd name="connsiteX80" fmla="*/ 590685 w 4376835"/>
              <a:gd name="connsiteY80" fmla="*/ 2768869 h 6858000"/>
              <a:gd name="connsiteX81" fmla="*/ 665292 w 4376835"/>
              <a:gd name="connsiteY81" fmla="*/ 2655182 h 6858000"/>
              <a:gd name="connsiteX82" fmla="*/ 705757 w 4376835"/>
              <a:gd name="connsiteY82" fmla="*/ 2507872 h 6858000"/>
              <a:gd name="connsiteX83" fmla="*/ 717932 w 4376835"/>
              <a:gd name="connsiteY83" fmla="*/ 2498916 h 6858000"/>
              <a:gd name="connsiteX84" fmla="*/ 727017 w 4376835"/>
              <a:gd name="connsiteY84" fmla="*/ 2486382 h 6858000"/>
              <a:gd name="connsiteX85" fmla="*/ 726741 w 4376835"/>
              <a:gd name="connsiteY85" fmla="*/ 2484113 h 6858000"/>
              <a:gd name="connsiteX86" fmla="*/ 733179 w 4376835"/>
              <a:gd name="connsiteY86" fmla="*/ 2467361 h 6858000"/>
              <a:gd name="connsiteX87" fmla="*/ 737364 w 4376835"/>
              <a:gd name="connsiteY87" fmla="*/ 2465156 h 6858000"/>
              <a:gd name="connsiteX88" fmla="*/ 742650 w 4376835"/>
              <a:gd name="connsiteY88" fmla="*/ 2454122 h 6858000"/>
              <a:gd name="connsiteX89" fmla="*/ 755408 w 4376835"/>
              <a:gd name="connsiteY89" fmla="*/ 2433619 h 6858000"/>
              <a:gd name="connsiteX90" fmla="*/ 755598 w 4376835"/>
              <a:gd name="connsiteY90" fmla="*/ 2428626 h 6858000"/>
              <a:gd name="connsiteX91" fmla="*/ 771418 w 4376835"/>
              <a:gd name="connsiteY91" fmla="*/ 2395899 h 6858000"/>
              <a:gd name="connsiteX92" fmla="*/ 770593 w 4376835"/>
              <a:gd name="connsiteY92" fmla="*/ 2394897 h 6858000"/>
              <a:gd name="connsiteX93" fmla="*/ 770497 w 4376835"/>
              <a:gd name="connsiteY93" fmla="*/ 2383267 h 6858000"/>
              <a:gd name="connsiteX94" fmla="*/ 772693 w 4376835"/>
              <a:gd name="connsiteY94" fmla="*/ 2362296 h 6858000"/>
              <a:gd name="connsiteX95" fmla="*/ 764846 w 4376835"/>
              <a:gd name="connsiteY95" fmla="*/ 2307129 h 6858000"/>
              <a:gd name="connsiteX96" fmla="*/ 781226 w 4376835"/>
              <a:gd name="connsiteY96" fmla="*/ 2272947 h 6858000"/>
              <a:gd name="connsiteX97" fmla="*/ 783960 w 4376835"/>
              <a:gd name="connsiteY97" fmla="*/ 2265753 h 6858000"/>
              <a:gd name="connsiteX98" fmla="*/ 783783 w 4376835"/>
              <a:gd name="connsiteY98" fmla="*/ 2265478 h 6858000"/>
              <a:gd name="connsiteX99" fmla="*/ 786206 w 4376835"/>
              <a:gd name="connsiteY99" fmla="*/ 2257630 h 6858000"/>
              <a:gd name="connsiteX100" fmla="*/ 788946 w 4376835"/>
              <a:gd name="connsiteY100" fmla="*/ 2252635 h 6858000"/>
              <a:gd name="connsiteX101" fmla="*/ 794250 w 4376835"/>
              <a:gd name="connsiteY101" fmla="*/ 2238675 h 6858000"/>
              <a:gd name="connsiteX102" fmla="*/ 794536 w 4376835"/>
              <a:gd name="connsiteY102" fmla="*/ 2233003 h 6858000"/>
              <a:gd name="connsiteX103" fmla="*/ 792429 w 4376835"/>
              <a:gd name="connsiteY103" fmla="*/ 2229498 h 6858000"/>
              <a:gd name="connsiteX104" fmla="*/ 793227 w 4376835"/>
              <a:gd name="connsiteY104" fmla="*/ 2228401 h 6858000"/>
              <a:gd name="connsiteX105" fmla="*/ 795299 w 4376835"/>
              <a:gd name="connsiteY105" fmla="*/ 2197903 h 6858000"/>
              <a:gd name="connsiteX106" fmla="*/ 808822 w 4376835"/>
              <a:gd name="connsiteY106" fmla="*/ 2134368 h 6858000"/>
              <a:gd name="connsiteX107" fmla="*/ 820138 w 4376835"/>
              <a:gd name="connsiteY107" fmla="*/ 2099989 h 6858000"/>
              <a:gd name="connsiteX108" fmla="*/ 847225 w 4376835"/>
              <a:gd name="connsiteY108" fmla="*/ 2003626 h 6858000"/>
              <a:gd name="connsiteX109" fmla="*/ 871446 w 4376835"/>
              <a:gd name="connsiteY109" fmla="*/ 1905232 h 6858000"/>
              <a:gd name="connsiteX110" fmla="*/ 866894 w 4376835"/>
              <a:gd name="connsiteY110" fmla="*/ 1846725 h 6858000"/>
              <a:gd name="connsiteX111" fmla="*/ 868241 w 4376835"/>
              <a:gd name="connsiteY111" fmla="*/ 1841071 h 6858000"/>
              <a:gd name="connsiteX112" fmla="*/ 875742 w 4376835"/>
              <a:gd name="connsiteY112" fmla="*/ 1828958 h 6858000"/>
              <a:gd name="connsiteX113" fmla="*/ 879192 w 4376835"/>
              <a:gd name="connsiteY113" fmla="*/ 1824953 h 6858000"/>
              <a:gd name="connsiteX114" fmla="*/ 882790 w 4376835"/>
              <a:gd name="connsiteY114" fmla="*/ 1817574 h 6858000"/>
              <a:gd name="connsiteX115" fmla="*/ 886658 w 4376835"/>
              <a:gd name="connsiteY115" fmla="*/ 1811329 h 6858000"/>
              <a:gd name="connsiteX116" fmla="*/ 908112 w 4376835"/>
              <a:gd name="connsiteY116" fmla="*/ 1782991 h 6858000"/>
              <a:gd name="connsiteX117" fmla="*/ 1021695 w 4376835"/>
              <a:gd name="connsiteY117" fmla="*/ 1753240 h 6858000"/>
              <a:gd name="connsiteX118" fmla="*/ 1109428 w 4376835"/>
              <a:gd name="connsiteY118" fmla="*/ 1570998 h 6858000"/>
              <a:gd name="connsiteX119" fmla="*/ 1250520 w 4376835"/>
              <a:gd name="connsiteY119" fmla="*/ 1425857 h 6858000"/>
              <a:gd name="connsiteX120" fmla="*/ 1397360 w 4376835"/>
              <a:gd name="connsiteY120" fmla="*/ 1313547 h 6858000"/>
              <a:gd name="connsiteX121" fmla="*/ 1496269 w 4376835"/>
              <a:gd name="connsiteY121" fmla="*/ 1094720 h 6858000"/>
              <a:gd name="connsiteX122" fmla="*/ 1516735 w 4376835"/>
              <a:gd name="connsiteY122" fmla="*/ 913489 h 6858000"/>
              <a:gd name="connsiteX123" fmla="*/ 1518279 w 4376835"/>
              <a:gd name="connsiteY123" fmla="*/ 802489 h 6858000"/>
              <a:gd name="connsiteX124" fmla="*/ 1589359 w 4376835"/>
              <a:gd name="connsiteY124" fmla="*/ 598702 h 6858000"/>
              <a:gd name="connsiteX125" fmla="*/ 1674468 w 4376835"/>
              <a:gd name="connsiteY125" fmla="*/ 380053 h 6858000"/>
              <a:gd name="connsiteX126" fmla="*/ 1713442 w 4376835"/>
              <a:gd name="connsiteY126" fmla="*/ 307108 h 6858000"/>
              <a:gd name="connsiteX127" fmla="*/ 1723372 w 4376835"/>
              <a:gd name="connsiteY127" fmla="*/ 277643 h 6858000"/>
              <a:gd name="connsiteX128" fmla="*/ 1740253 w 4376835"/>
              <a:gd name="connsiteY128" fmla="*/ 228503 h 6858000"/>
              <a:gd name="connsiteX129" fmla="*/ 1743263 w 4376835"/>
              <a:gd name="connsiteY129" fmla="*/ 182970 h 6858000"/>
              <a:gd name="connsiteX130" fmla="*/ 1761186 w 4376835"/>
              <a:gd name="connsiteY130" fmla="*/ 145367 h 6858000"/>
              <a:gd name="connsiteX131" fmla="*/ 1777775 w 4376835"/>
              <a:gd name="connsiteY131" fmla="*/ 148014 h 6858000"/>
              <a:gd name="connsiteX132" fmla="*/ 1792914 w 4376835"/>
              <a:gd name="connsiteY132" fmla="*/ 104094 h 6858000"/>
              <a:gd name="connsiteX133" fmla="*/ 1814516 w 4376835"/>
              <a:gd name="connsiteY133" fmla="*/ 36224 h 6858000"/>
              <a:gd name="connsiteX134" fmla="*/ 1821598 w 4376835"/>
              <a:gd name="connsiteY134" fmla="*/ 28008 h 6858000"/>
              <a:gd name="connsiteX135" fmla="*/ 1813947 w 4376835"/>
              <a:gd name="connsiteY135" fmla="*/ 11863 h 6858000"/>
              <a:gd name="connsiteX136" fmla="*/ 1814929 w 4376835"/>
              <a:gd name="connsiteY1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76835" h="6858000">
                <a:moveTo>
                  <a:pt x="1814929" y="0"/>
                </a:moveTo>
                <a:lnTo>
                  <a:pt x="4376835" y="0"/>
                </a:lnTo>
                <a:lnTo>
                  <a:pt x="4376835" y="6858000"/>
                </a:ln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cubicBezTo>
                  <a:pt x="444226" y="5585128"/>
                  <a:pt x="413383" y="5567997"/>
                  <a:pt x="434055" y="5473593"/>
                </a:cubicBezTo>
                <a:cubicBezTo>
                  <a:pt x="395274" y="5386145"/>
                  <a:pt x="472046" y="5302014"/>
                  <a:pt x="403759" y="5215514"/>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886658" y="1811329"/>
                </a:lnTo>
                <a:cubicBezTo>
                  <a:pt x="893642" y="1801193"/>
                  <a:pt x="900872" y="1791712"/>
                  <a:pt x="908112" y="1782991"/>
                </a:cubicBezTo>
                <a:cubicBezTo>
                  <a:pt x="901486" y="1764538"/>
                  <a:pt x="1045081" y="1767511"/>
                  <a:pt x="1021695" y="1753240"/>
                </a:cubicBezTo>
                <a:cubicBezTo>
                  <a:pt x="1050351" y="1710564"/>
                  <a:pt x="1079859" y="1626787"/>
                  <a:pt x="1109428" y="1570998"/>
                </a:cubicBezTo>
                <a:cubicBezTo>
                  <a:pt x="1095060" y="1528987"/>
                  <a:pt x="1220038" y="1416281"/>
                  <a:pt x="1250520" y="1425857"/>
                </a:cubicBezTo>
                <a:cubicBezTo>
                  <a:pt x="1270355" y="1392742"/>
                  <a:pt x="1375441" y="1360253"/>
                  <a:pt x="1397360" y="1313547"/>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2E1ADA1B-8E03-4FC1-9FF5-9A0071A5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91" y="659630"/>
            <a:ext cx="3239494" cy="553459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picture containing text, queen, envelope, snack food&#10;&#10;Description automatically generated">
            <a:extLst>
              <a:ext uri="{FF2B5EF4-FFF2-40B4-BE49-F238E27FC236}">
                <a16:creationId xmlns:a16="http://schemas.microsoft.com/office/drawing/2014/main" id="{3D94AC97-2E1D-6FBA-550E-5EB32E312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9844" y="1553097"/>
            <a:ext cx="2358339" cy="2358339"/>
          </a:xfrm>
          <a:prstGeom prst="rect">
            <a:avLst/>
          </a:prstGeom>
        </p:spPr>
      </p:pic>
      <p:pic>
        <p:nvPicPr>
          <p:cNvPr id="7" name="Graphic 6" descr="Paw Prints">
            <a:extLst>
              <a:ext uri="{FF2B5EF4-FFF2-40B4-BE49-F238E27FC236}">
                <a16:creationId xmlns:a16="http://schemas.microsoft.com/office/drawing/2014/main" id="{0DD26E7E-7079-ADB4-7EED-4261584A60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653" y="3502811"/>
            <a:ext cx="2452373" cy="2452373"/>
          </a:xfrm>
          <a:prstGeom prst="rect">
            <a:avLst/>
          </a:prstGeom>
        </p:spPr>
      </p:pic>
      <p:sp>
        <p:nvSpPr>
          <p:cNvPr id="35"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196" y="6091709"/>
            <a:ext cx="11531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9967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B9BC60-3BD7-4784-9893-EA5C0053A97D}"/>
              </a:ext>
            </a:extLst>
          </p:cNvPr>
          <p:cNvSpPr>
            <a:spLocks noGrp="1"/>
          </p:cNvSpPr>
          <p:nvPr>
            <p:ph type="title"/>
          </p:nvPr>
        </p:nvSpPr>
        <p:spPr>
          <a:xfrm>
            <a:off x="838200" y="557188"/>
            <a:ext cx="10515600" cy="1133499"/>
          </a:xfrm>
        </p:spPr>
        <p:txBody>
          <a:bodyPr>
            <a:normAutofit/>
          </a:bodyPr>
          <a:lstStyle/>
          <a:p>
            <a:pPr algn="ctr"/>
            <a:r>
              <a:rPr lang="en-US" sz="5200"/>
              <a:t>Questions?</a:t>
            </a:r>
          </a:p>
        </p:txBody>
      </p:sp>
      <p:graphicFrame>
        <p:nvGraphicFramePr>
          <p:cNvPr id="12" name="Content Placeholder 2">
            <a:extLst>
              <a:ext uri="{FF2B5EF4-FFF2-40B4-BE49-F238E27FC236}">
                <a16:creationId xmlns:a16="http://schemas.microsoft.com/office/drawing/2014/main" id="{BA4BBBC0-C166-0CD1-3BFA-98BA815C87C7}"/>
              </a:ext>
            </a:extLst>
          </p:cNvPr>
          <p:cNvGraphicFramePr>
            <a:graphicFrameLocks noGrp="1"/>
          </p:cNvGraphicFramePr>
          <p:nvPr>
            <p:ph idx="1"/>
            <p:extLst>
              <p:ext uri="{D42A27DB-BD31-4B8C-83A1-F6EECF244321}">
                <p14:modId xmlns:p14="http://schemas.microsoft.com/office/powerpoint/2010/main" val="294624805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33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in jeans and trainers walking on sidewalk, with dog on leash wearing harness">
            <a:extLst>
              <a:ext uri="{FF2B5EF4-FFF2-40B4-BE49-F238E27FC236}">
                <a16:creationId xmlns:a16="http://schemas.microsoft.com/office/drawing/2014/main" id="{EB9CD249-E206-41BC-885B-4A11AF99D9CF}"/>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78830" y="-66416"/>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F1D48F-08D9-490F-A137-173E6B1F738E}"/>
              </a:ext>
            </a:extLst>
          </p:cNvPr>
          <p:cNvSpPr>
            <a:spLocks noGrp="1"/>
          </p:cNvSpPr>
          <p:nvPr>
            <p:ph idx="1"/>
          </p:nvPr>
        </p:nvSpPr>
        <p:spPr>
          <a:xfrm>
            <a:off x="269623" y="3649323"/>
            <a:ext cx="5477925" cy="3142251"/>
          </a:xfrm>
        </p:spPr>
        <p:txBody>
          <a:bodyPr anchor="ctr">
            <a:normAutofit/>
          </a:bodyPr>
          <a:lstStyle/>
          <a:p>
            <a:r>
              <a:rPr lang="en-US" sz="1200" b="0" i="0" dirty="0">
                <a:effectLst/>
                <a:latin typeface="Arial" panose="020B0604020202020204" pitchFamily="34" charset="0"/>
                <a:cs typeface="Arial" panose="020B0604020202020204" pitchFamily="34" charset="0"/>
              </a:rPr>
              <a:t>There are dozens, if not hundreds, of dog walkers throughout </a:t>
            </a:r>
            <a:r>
              <a:rPr lang="en-US" sz="1200" dirty="0">
                <a:latin typeface="Arial" panose="020B0604020202020204" pitchFamily="34" charset="0"/>
                <a:cs typeface="Arial" panose="020B0604020202020204" pitchFamily="34" charset="0"/>
              </a:rPr>
              <a:t>Clark County</a:t>
            </a:r>
            <a:r>
              <a:rPr lang="en-US" sz="1200" b="0" i="0" dirty="0">
                <a:effectLst/>
                <a:latin typeface="Arial" panose="020B0604020202020204" pitchFamily="34" charset="0"/>
                <a:cs typeface="Arial" panose="020B0604020202020204" pitchFamily="34" charset="0"/>
              </a:rPr>
              <a:t> at all times of the day. These walkers are often preoccupied </a:t>
            </a:r>
            <a:r>
              <a:rPr lang="en-US" sz="1200" dirty="0">
                <a:latin typeface="Arial" panose="020B0604020202020204" pitchFamily="34" charset="0"/>
                <a:cs typeface="Arial" panose="020B0604020202020204" pitchFamily="34" charset="0"/>
              </a:rPr>
              <a:t>talking on their phones, </a:t>
            </a:r>
            <a:r>
              <a:rPr lang="en-US" sz="1200" b="0" i="0" dirty="0">
                <a:effectLst/>
                <a:latin typeface="Arial" panose="020B0604020202020204" pitchFamily="34" charset="0"/>
                <a:cs typeface="Arial" panose="020B0604020202020204" pitchFamily="34" charset="0"/>
              </a:rPr>
              <a:t>texting,</a:t>
            </a:r>
            <a:r>
              <a:rPr lang="en-US" sz="1200" dirty="0">
                <a:latin typeface="Arial" panose="020B0604020202020204" pitchFamily="34" charset="0"/>
                <a:cs typeface="Arial" panose="020B0604020202020204" pitchFamily="34" charset="0"/>
              </a:rPr>
              <a:t> or listening to music</a:t>
            </a:r>
            <a:r>
              <a:rPr lang="en-US" sz="1200" b="0" i="0" dirty="0">
                <a:effectLst/>
                <a:latin typeface="Arial" panose="020B0604020202020204" pitchFamily="34" charset="0"/>
                <a:cs typeface="Arial" panose="020B0604020202020204" pitchFamily="34" charset="0"/>
              </a:rPr>
              <a:t> during their neighborhood walks</a:t>
            </a:r>
            <a:r>
              <a:rPr lang="en-US" sz="1200" dirty="0">
                <a:latin typeface="Arial" panose="020B0604020202020204" pitchFamily="34" charset="0"/>
                <a:cs typeface="Arial" panose="020B0604020202020204" pitchFamily="34" charset="0"/>
              </a:rPr>
              <a:t>. </a:t>
            </a:r>
            <a:r>
              <a:rPr lang="en-US" sz="1200" b="0" i="0" dirty="0">
                <a:effectLst/>
                <a:latin typeface="Arial" panose="020B0604020202020204" pitchFamily="34" charset="0"/>
                <a:cs typeface="Arial" panose="020B0604020202020204" pitchFamily="34" charset="0"/>
              </a:rPr>
              <a:t>This is hundreds of potential pairs of extra eyes and ears watching for suspicious activity and alerting law enforcement when something appears out of place.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Paws on Patrol is a crime awareness program that encourages dog (or cat) walkers throughout the area to assist as “extra eyes and ears” in the ongoing fight against crime The program </a:t>
            </a:r>
            <a:r>
              <a:rPr lang="en-US" sz="1200" dirty="0">
                <a:latin typeface="Arial" panose="020B0604020202020204" pitchFamily="34" charset="0"/>
                <a:cs typeface="Arial" panose="020B0604020202020204" pitchFamily="34" charset="0"/>
              </a:rPr>
              <a:t>was inspired by</a:t>
            </a: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Dog Walker Watch, a nationwide program sponsored by the National Association of Town Watch</a:t>
            </a:r>
            <a:r>
              <a:rPr lang="en-US" sz="1200" dirty="0">
                <a:latin typeface="Arial" panose="020B0604020202020204" pitchFamily="34" charset="0"/>
                <a:cs typeface="Arial" panose="020B0604020202020204" pitchFamily="34" charset="0"/>
              </a:rPr>
              <a:t>. </a:t>
            </a:r>
            <a:endParaRPr lang="en-US" sz="1200" b="0" i="0" dirty="0">
              <a:effectLst/>
              <a:latin typeface="Arial" panose="020B0604020202020204" pitchFamily="34" charset="0"/>
              <a:cs typeface="Arial" panose="020B0604020202020204" pitchFamily="34" charset="0"/>
            </a:endParaRPr>
          </a:p>
          <a:p>
            <a:r>
              <a:rPr lang="en-US" sz="1200" dirty="0">
                <a:latin typeface="Arial" panose="020B0604020202020204" pitchFamily="34" charset="0"/>
                <a:ea typeface="Calibri" panose="020F0502020204030204" pitchFamily="34" charset="0"/>
                <a:cs typeface="Arial" panose="020B0604020202020204" pitchFamily="34" charset="0"/>
              </a:rPr>
              <a:t>The Paws on Patrol program t</a:t>
            </a:r>
            <a:r>
              <a:rPr lang="en-US" sz="1200" dirty="0">
                <a:effectLst/>
                <a:latin typeface="Arial" panose="020B0604020202020204" pitchFamily="34" charset="0"/>
                <a:ea typeface="Calibri" panose="020F0502020204030204" pitchFamily="34" charset="0"/>
                <a:cs typeface="Arial" panose="020B0604020202020204" pitchFamily="34" charset="0"/>
              </a:rPr>
              <a:t>rains you how to effectively observe and report </a:t>
            </a:r>
            <a:r>
              <a:rPr lang="en-US" sz="1200" dirty="0">
                <a:latin typeface="Arial" panose="020B0604020202020204" pitchFamily="34" charset="0"/>
                <a:ea typeface="Calibri" panose="020F0502020204030204" pitchFamily="34" charset="0"/>
                <a:cs typeface="Arial" panose="020B0604020202020204" pitchFamily="34" charset="0"/>
              </a:rPr>
              <a:t>suspicious</a:t>
            </a:r>
            <a:r>
              <a:rPr lang="en-US" sz="1200" dirty="0">
                <a:effectLst/>
                <a:latin typeface="Arial" panose="020B0604020202020204" pitchFamily="34" charset="0"/>
                <a:ea typeface="Calibri" panose="020F0502020204030204" pitchFamily="34" charset="0"/>
                <a:cs typeface="Arial" panose="020B0604020202020204" pitchFamily="34" charset="0"/>
              </a:rPr>
              <a:t> activity as you are routinely out in your neighborhood.</a:t>
            </a:r>
            <a:endParaRPr lang="en-US" sz="1200" b="0" i="0" dirty="0">
              <a:effectLst/>
              <a:latin typeface="Arial" panose="020B0604020202020204" pitchFamily="34" charset="0"/>
              <a:cs typeface="Arial" panose="020B0604020202020204" pitchFamily="34" charset="0"/>
            </a:endParaRPr>
          </a:p>
          <a:p>
            <a:endParaRPr lang="en-US" sz="1300" dirty="0"/>
          </a:p>
          <a:p>
            <a:endParaRPr lang="en-US" sz="1300" dirty="0"/>
          </a:p>
          <a:p>
            <a:endParaRPr lang="en-US" sz="1300" dirty="0"/>
          </a:p>
        </p:txBody>
      </p:sp>
      <p:sp>
        <p:nvSpPr>
          <p:cNvPr id="11" name="TextBox 10">
            <a:extLst>
              <a:ext uri="{FF2B5EF4-FFF2-40B4-BE49-F238E27FC236}">
                <a16:creationId xmlns:a16="http://schemas.microsoft.com/office/drawing/2014/main" id="{BE56BCC9-F9B9-40C3-BD18-7F1B40160A68}"/>
              </a:ext>
            </a:extLst>
          </p:cNvPr>
          <p:cNvSpPr txBox="1"/>
          <p:nvPr/>
        </p:nvSpPr>
        <p:spPr>
          <a:xfrm>
            <a:off x="966581" y="2396218"/>
            <a:ext cx="6167230" cy="523220"/>
          </a:xfrm>
          <a:prstGeom prst="rect">
            <a:avLst/>
          </a:prstGeom>
          <a:noFill/>
        </p:spPr>
        <p:txBody>
          <a:bodyPr wrap="square">
            <a:spAutoFit/>
          </a:bodyPr>
          <a:lstStyle/>
          <a:p>
            <a:pPr marL="0" indent="0">
              <a:buNone/>
            </a:pPr>
            <a:r>
              <a:rPr lang="en-US" sz="2800" b="1" i="0" u="none" strike="noStrike" dirty="0">
                <a:effectLst/>
                <a:latin typeface="lato" panose="020F0502020204030203" pitchFamily="34" charset="0"/>
              </a:rPr>
              <a:t>About Paws on Patrol</a:t>
            </a:r>
          </a:p>
        </p:txBody>
      </p:sp>
    </p:spTree>
    <p:extLst>
      <p:ext uri="{BB962C8B-B14F-4D97-AF65-F5344CB8AC3E}">
        <p14:creationId xmlns:p14="http://schemas.microsoft.com/office/powerpoint/2010/main" val="59642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081945C-08D3-4173-9615-C175EE6683C0}"/>
              </a:ext>
            </a:extLst>
          </p:cNvPr>
          <p:cNvSpPr>
            <a:spLocks noGrp="1"/>
          </p:cNvSpPr>
          <p:nvPr>
            <p:ph idx="1"/>
          </p:nvPr>
        </p:nvSpPr>
        <p:spPr>
          <a:xfrm>
            <a:off x="630935" y="2807208"/>
            <a:ext cx="3523621" cy="3410712"/>
          </a:xfrm>
        </p:spPr>
        <p:txBody>
          <a:bodyPr anchor="t">
            <a:normAutofit/>
          </a:bodyPr>
          <a:lstStyle/>
          <a:p>
            <a:pPr marL="0" indent="0">
              <a:buNone/>
            </a:pPr>
            <a:r>
              <a:rPr lang="en-US" sz="2200" dirty="0"/>
              <a:t>The goal of the program is for residents to take an active role in their community to increase the safety in our neighborhoods by doing what they already do. No one is more familiar with their neighborhood than those who routinely walk it.</a:t>
            </a:r>
          </a:p>
          <a:p>
            <a:pPr marL="0" indent="0">
              <a:buNone/>
            </a:pPr>
            <a:endParaRPr lang="en-US" sz="2200" dirty="0"/>
          </a:p>
        </p:txBody>
      </p:sp>
      <p:pic>
        <p:nvPicPr>
          <p:cNvPr id="5" name="Picture 4" descr="Elderly man walking with dog">
            <a:extLst>
              <a:ext uri="{FF2B5EF4-FFF2-40B4-BE49-F238E27FC236}">
                <a16:creationId xmlns:a16="http://schemas.microsoft.com/office/drawing/2014/main" id="{375D86DA-EC01-4D5C-B0BD-B4DF9DEEA49A}"/>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4654296" y="1487322"/>
            <a:ext cx="6903720" cy="3883356"/>
          </a:xfrm>
          <a:prstGeom prst="rect">
            <a:avLst/>
          </a:prstGeom>
        </p:spPr>
      </p:pic>
    </p:spTree>
    <p:extLst>
      <p:ext uri="{BB962C8B-B14F-4D97-AF65-F5344CB8AC3E}">
        <p14:creationId xmlns:p14="http://schemas.microsoft.com/office/powerpoint/2010/main" val="10049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7" name="Straight Connector 2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050E17-35DC-4983-A72D-9047410B5672}"/>
              </a:ext>
            </a:extLst>
          </p:cNvPr>
          <p:cNvSpPr>
            <a:spLocks noGrp="1"/>
          </p:cNvSpPr>
          <p:nvPr>
            <p:ph idx="1"/>
          </p:nvPr>
        </p:nvSpPr>
        <p:spPr>
          <a:xfrm>
            <a:off x="897769" y="1909192"/>
            <a:ext cx="4586513" cy="3647710"/>
          </a:xfrm>
        </p:spPr>
        <p:txBody>
          <a:bodyPr anchor="ctr">
            <a:normAutofit/>
          </a:bodyPr>
          <a:lstStyle/>
          <a:p>
            <a:r>
              <a:rPr lang="en-US" sz="1700" b="0" i="0" dirty="0">
                <a:solidFill>
                  <a:schemeClr val="bg1"/>
                </a:solidFill>
                <a:effectLst/>
                <a:latin typeface="Arial" panose="020B0604020202020204" pitchFamily="34" charset="0"/>
              </a:rPr>
              <a:t>Paws on Patrol trains you how to </a:t>
            </a:r>
            <a:r>
              <a:rPr lang="en-US" sz="1700" dirty="0">
                <a:solidFill>
                  <a:schemeClr val="bg1"/>
                </a:solidFill>
                <a:latin typeface="Arial" panose="020B0604020202020204" pitchFamily="34" charset="0"/>
              </a:rPr>
              <a:t>recognize</a:t>
            </a:r>
            <a:r>
              <a:rPr lang="en-US" sz="1700" b="0" i="0" dirty="0">
                <a:solidFill>
                  <a:schemeClr val="bg1"/>
                </a:solidFill>
                <a:effectLst/>
                <a:latin typeface="Arial" panose="020B0604020202020204" pitchFamily="34" charset="0"/>
              </a:rPr>
              <a:t> and report criminal activity as you are routinely out in your neighborhood or park.</a:t>
            </a:r>
          </a:p>
          <a:p>
            <a:endParaRPr lang="en-US" sz="1700" b="0" i="0" dirty="0">
              <a:solidFill>
                <a:schemeClr val="bg1"/>
              </a:solidFill>
              <a:effectLst/>
              <a:latin typeface="Arial" panose="020B0604020202020204" pitchFamily="34" charset="0"/>
            </a:endParaRPr>
          </a:p>
          <a:p>
            <a:r>
              <a:rPr lang="en-US" sz="1700" b="0" i="0" dirty="0">
                <a:solidFill>
                  <a:schemeClr val="bg1"/>
                </a:solidFill>
                <a:effectLst/>
                <a:latin typeface="Arial" panose="020B0604020202020204" pitchFamily="34" charset="0"/>
              </a:rPr>
              <a:t>Those who know the neighborhood best (you) now become more aware and less hesitant to report suspicious activity.</a:t>
            </a:r>
          </a:p>
          <a:p>
            <a:pPr marL="0" indent="0">
              <a:buNone/>
            </a:pPr>
            <a:endParaRPr lang="en-US" sz="1700" dirty="0">
              <a:solidFill>
                <a:schemeClr val="bg1"/>
              </a:solidFill>
              <a:latin typeface="Arial" panose="020B0604020202020204" pitchFamily="34" charset="0"/>
            </a:endParaRPr>
          </a:p>
          <a:p>
            <a:r>
              <a:rPr lang="en-US" sz="1700" dirty="0">
                <a:solidFill>
                  <a:schemeClr val="bg1"/>
                </a:solidFill>
                <a:latin typeface="Arial" panose="020B0604020202020204" pitchFamily="34" charset="0"/>
              </a:rPr>
              <a:t>Paws on Patrol is not just for dog walkers. Maybe you walk with your cat? Or without a pet at all. Anyone who regularly walks their neighborhood or park can participate!</a:t>
            </a:r>
          </a:p>
          <a:p>
            <a:pPr marL="0" indent="0">
              <a:buNone/>
            </a:pPr>
            <a:endParaRPr lang="en-US" sz="1700" b="0" i="0" dirty="0">
              <a:solidFill>
                <a:schemeClr val="bg1"/>
              </a:solidFill>
              <a:effectLst/>
              <a:latin typeface="Arial" panose="020B0604020202020204" pitchFamily="34" charset="0"/>
            </a:endParaRPr>
          </a:p>
        </p:txBody>
      </p:sp>
      <p:pic>
        <p:nvPicPr>
          <p:cNvPr id="7" name="Picture 6" descr="Dog looking up at the camera">
            <a:extLst>
              <a:ext uri="{FF2B5EF4-FFF2-40B4-BE49-F238E27FC236}">
                <a16:creationId xmlns:a16="http://schemas.microsoft.com/office/drawing/2014/main" id="{7C75FE34-74ED-482D-87DE-038F456BFF94}"/>
              </a:ext>
            </a:extLst>
          </p:cNvPr>
          <p:cNvPicPr>
            <a:picLocks noChangeAspect="1"/>
          </p:cNvPicPr>
          <p:nvPr/>
        </p:nvPicPr>
        <p:blipFill rotWithShape="1">
          <a:blip r:embed="rId2">
            <a:extLst>
              <a:ext uri="{28A0092B-C50C-407E-A947-70E740481C1C}">
                <a14:useLocalDpi xmlns:a14="http://schemas.microsoft.com/office/drawing/2010/main" val="0"/>
              </a:ext>
            </a:extLst>
          </a:blip>
          <a:srcRect r="6195" b="-2"/>
          <a:stretch/>
        </p:blipFill>
        <p:spPr>
          <a:xfrm>
            <a:off x="6525453" y="1"/>
            <a:ext cx="5666547" cy="3398024"/>
          </a:xfrm>
          <a:prstGeom prst="rect">
            <a:avLst/>
          </a:prstGeom>
        </p:spPr>
      </p:pic>
      <p:cxnSp>
        <p:nvCxnSpPr>
          <p:cNvPr id="29" name="Straight Connector 28">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Scottish wildcat in the grass">
            <a:extLst>
              <a:ext uri="{FF2B5EF4-FFF2-40B4-BE49-F238E27FC236}">
                <a16:creationId xmlns:a16="http://schemas.microsoft.com/office/drawing/2014/main" id="{5E863DB1-A9FC-87D8-005A-617BECBD6AF8}"/>
              </a:ext>
            </a:extLst>
          </p:cNvPr>
          <p:cNvPicPr>
            <a:picLocks noChangeAspect="1"/>
          </p:cNvPicPr>
          <p:nvPr/>
        </p:nvPicPr>
        <p:blipFill rotWithShape="1">
          <a:blip r:embed="rId3">
            <a:extLst>
              <a:ext uri="{28A0092B-C50C-407E-A947-70E740481C1C}">
                <a14:useLocalDpi xmlns:a14="http://schemas.microsoft.com/office/drawing/2010/main" val="0"/>
              </a:ext>
            </a:extLst>
          </a:blip>
          <a:srcRect r="-2" b="8334"/>
          <a:stretch/>
        </p:blipFill>
        <p:spPr>
          <a:xfrm>
            <a:off x="6522277" y="3398024"/>
            <a:ext cx="5669723" cy="3469076"/>
          </a:xfrm>
          <a:prstGeom prst="rect">
            <a:avLst/>
          </a:prstGeom>
        </p:spPr>
      </p:pic>
    </p:spTree>
    <p:extLst>
      <p:ext uri="{BB962C8B-B14F-4D97-AF65-F5344CB8AC3E}">
        <p14:creationId xmlns:p14="http://schemas.microsoft.com/office/powerpoint/2010/main" val="105428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716C-E538-4049-9ABD-A7F41ECE14ED}"/>
              </a:ext>
            </a:extLst>
          </p:cNvPr>
          <p:cNvSpPr>
            <a:spLocks noGrp="1"/>
          </p:cNvSpPr>
          <p:nvPr>
            <p:ph type="title"/>
          </p:nvPr>
        </p:nvSpPr>
        <p:spPr>
          <a:xfrm>
            <a:off x="5862749" y="230569"/>
            <a:ext cx="5314536" cy="1325563"/>
          </a:xfrm>
        </p:spPr>
        <p:txBody>
          <a:bodyPr>
            <a:normAutofit/>
          </a:bodyPr>
          <a:lstStyle/>
          <a:p>
            <a:r>
              <a:rPr lang="en-US" dirty="0"/>
              <a:t>Be a good neighbor.</a:t>
            </a: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Dog">
            <a:extLst>
              <a:ext uri="{FF2B5EF4-FFF2-40B4-BE49-F238E27FC236}">
                <a16:creationId xmlns:a16="http://schemas.microsoft.com/office/drawing/2014/main" id="{33DF4782-5D2F-C99F-4061-DC3CE7C078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CC59AF24-F26C-4519-8780-22D2D29A1A7E}"/>
              </a:ext>
            </a:extLst>
          </p:cNvPr>
          <p:cNvSpPr>
            <a:spLocks noGrp="1"/>
          </p:cNvSpPr>
          <p:nvPr>
            <p:ph idx="1"/>
          </p:nvPr>
        </p:nvSpPr>
        <p:spPr>
          <a:xfrm>
            <a:off x="5862749" y="1665463"/>
            <a:ext cx="5438829" cy="4865361"/>
          </a:xfrm>
        </p:spPr>
        <p:txBody>
          <a:bodyPr anchor="t">
            <a:normAutofit/>
          </a:bodyPr>
          <a:lstStyle/>
          <a:p>
            <a:r>
              <a:rPr lang="en-US" sz="1800" b="0" i="0" dirty="0">
                <a:effectLst/>
                <a:latin typeface="Arial" panose="020B0604020202020204" pitchFamily="34" charset="0"/>
                <a:cs typeface="Arial" panose="020B0604020202020204" pitchFamily="34" charset="0"/>
              </a:rPr>
              <a:t>Neighbors watching out for neighbors is one of the best tools we can employ in the fight against crime. Law enforcement cannot do it alone.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Look around for unusual things. Walkers who routinely walk their neighborhood are familiar with what is normal activity and what looks out of place.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Consider</a:t>
            </a:r>
            <a:r>
              <a:rPr lang="en-US" sz="1800" b="0" i="0" dirty="0">
                <a:effectLst/>
                <a:latin typeface="Arial" panose="020B0604020202020204" pitchFamily="34" charset="0"/>
                <a:cs typeface="Arial" panose="020B0604020202020204" pitchFamily="34" charset="0"/>
              </a:rPr>
              <a:t> what neighborhood incidents should involve police versus when you can turn to other public safety resources.</a:t>
            </a:r>
            <a:endParaRPr lang="en-US" sz="1800" dirty="0">
              <a:latin typeface="Arial" panose="020B060402020202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333796688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5E8BAF-8DFF-4DFB-9355-CFE9AF55B6B4}"/>
              </a:ext>
            </a:extLst>
          </p:cNvPr>
          <p:cNvSpPr>
            <a:spLocks noGrp="1"/>
          </p:cNvSpPr>
          <p:nvPr>
            <p:ph idx="1"/>
          </p:nvPr>
        </p:nvSpPr>
        <p:spPr/>
        <p:txBody>
          <a:bodyPr/>
          <a:lstStyle/>
          <a:p>
            <a:endParaRPr lang="en-US" dirty="0"/>
          </a:p>
          <a:p>
            <a:endParaRPr lang="en-US" dirty="0"/>
          </a:p>
          <a:p>
            <a:endParaRPr lang="en-US" dirty="0"/>
          </a:p>
          <a:p>
            <a:endParaRPr lang="en-US" dirty="0"/>
          </a:p>
        </p:txBody>
      </p:sp>
      <p:pic>
        <p:nvPicPr>
          <p:cNvPr id="5" name="Picture 4" descr="A picture containing person, outdoor, tree, green&#10;&#10;Description automatically generated">
            <a:extLst>
              <a:ext uri="{FF2B5EF4-FFF2-40B4-BE49-F238E27FC236}">
                <a16:creationId xmlns:a16="http://schemas.microsoft.com/office/drawing/2014/main" id="{E53B64DF-504D-47CB-BC7C-E25DCD67E4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09885" y="681037"/>
            <a:ext cx="7417921" cy="4945281"/>
          </a:xfrm>
          <a:prstGeom prst="rect">
            <a:avLst/>
          </a:prstGeom>
        </p:spPr>
      </p:pic>
      <p:sp>
        <p:nvSpPr>
          <p:cNvPr id="6" name="TextBox 5">
            <a:extLst>
              <a:ext uri="{FF2B5EF4-FFF2-40B4-BE49-F238E27FC236}">
                <a16:creationId xmlns:a16="http://schemas.microsoft.com/office/drawing/2014/main" id="{A76DD1C2-A198-40DF-BFEC-21D6F158C5CF}"/>
              </a:ext>
            </a:extLst>
          </p:cNvPr>
          <p:cNvSpPr txBox="1"/>
          <p:nvPr/>
        </p:nvSpPr>
        <p:spPr>
          <a:xfrm>
            <a:off x="596348" y="1448132"/>
            <a:ext cx="3916017" cy="369331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Phones, headphones and AirPods can make it more difficult to be aware of your surroundings. When out on your walk, limiting your use of these devices will make you a better observer, and being more aware of your surroundings is safer for you, too!</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TextBox 6">
            <a:extLst>
              <a:ext uri="{FF2B5EF4-FFF2-40B4-BE49-F238E27FC236}">
                <a16:creationId xmlns:a16="http://schemas.microsoft.com/office/drawing/2014/main" id="{C4B881A7-31DE-484A-B9E7-6129D33B986D}"/>
              </a:ext>
            </a:extLst>
          </p:cNvPr>
          <p:cNvSpPr txBox="1"/>
          <p:nvPr/>
        </p:nvSpPr>
        <p:spPr>
          <a:xfrm>
            <a:off x="496956" y="412620"/>
            <a:ext cx="9338797" cy="923330"/>
          </a:xfrm>
          <a:prstGeom prst="rect">
            <a:avLst/>
          </a:prstGeom>
          <a:noFill/>
        </p:spPr>
        <p:txBody>
          <a:bodyPr wrap="square" rtlCol="0">
            <a:spAutoFit/>
          </a:bodyPr>
          <a:lstStyle/>
          <a:p>
            <a:r>
              <a:rPr lang="en-US" sz="5400" dirty="0"/>
              <a:t>Distractions</a:t>
            </a:r>
          </a:p>
        </p:txBody>
      </p:sp>
      <p:sp>
        <p:nvSpPr>
          <p:cNvPr id="2" name="Title 1">
            <a:extLst>
              <a:ext uri="{FF2B5EF4-FFF2-40B4-BE49-F238E27FC236}">
                <a16:creationId xmlns:a16="http://schemas.microsoft.com/office/drawing/2014/main" id="{93682059-0596-4D25-B61B-2157601AC75C}"/>
              </a:ext>
            </a:extLst>
          </p:cNvPr>
          <p:cNvSpPr>
            <a:spLocks noGrp="1"/>
          </p:cNvSpPr>
          <p:nvPr>
            <p:ph type="title"/>
          </p:nvPr>
        </p:nvSpPr>
        <p:spPr>
          <a:xfrm>
            <a:off x="596348" y="4548385"/>
            <a:ext cx="3722436" cy="1325563"/>
          </a:xfrm>
        </p:spPr>
        <p:txBody>
          <a:bodyPr>
            <a:normAutofit/>
          </a:bodyPr>
          <a:lstStyle/>
          <a:p>
            <a:pPr algn="ctr"/>
            <a:r>
              <a:rPr lang="en-US" sz="2000" i="1" dirty="0">
                <a:latin typeface="Arial" panose="020B0604020202020204" pitchFamily="34" charset="0"/>
                <a:cs typeface="Arial" panose="020B0604020202020204" pitchFamily="34" charset="0"/>
              </a:rPr>
              <a:t>Keep your head up, scan and pay attention to your surroundings.</a:t>
            </a:r>
          </a:p>
        </p:txBody>
      </p:sp>
    </p:spTree>
    <p:extLst>
      <p:ext uri="{BB962C8B-B14F-4D97-AF65-F5344CB8AC3E}">
        <p14:creationId xmlns:p14="http://schemas.microsoft.com/office/powerpoint/2010/main" val="3588933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B52161-9CB8-4580-9BFD-396F7778204D}"/>
              </a:ext>
            </a:extLst>
          </p:cNvPr>
          <p:cNvSpPr>
            <a:spLocks noGrp="1"/>
          </p:cNvSpPr>
          <p:nvPr>
            <p:ph type="title"/>
          </p:nvPr>
        </p:nvSpPr>
        <p:spPr>
          <a:xfrm>
            <a:off x="838200" y="556995"/>
            <a:ext cx="10515600" cy="1133693"/>
          </a:xfrm>
        </p:spPr>
        <p:txBody>
          <a:bodyPr>
            <a:normAutofit/>
          </a:bodyPr>
          <a:lstStyle/>
          <a:p>
            <a:r>
              <a:rPr lang="en-US" sz="5200" dirty="0"/>
              <a:t>     Examples of Suspicious Activity</a:t>
            </a:r>
          </a:p>
        </p:txBody>
      </p:sp>
      <p:graphicFrame>
        <p:nvGraphicFramePr>
          <p:cNvPr id="21" name="Content Placeholder 2">
            <a:extLst>
              <a:ext uri="{FF2B5EF4-FFF2-40B4-BE49-F238E27FC236}">
                <a16:creationId xmlns:a16="http://schemas.microsoft.com/office/drawing/2014/main" id="{E011BD52-2B6C-00B3-8083-314CCFE819E8}"/>
              </a:ext>
            </a:extLst>
          </p:cNvPr>
          <p:cNvGraphicFramePr>
            <a:graphicFrameLocks noGrp="1"/>
          </p:cNvGraphicFramePr>
          <p:nvPr>
            <p:ph idx="1"/>
            <p:extLst>
              <p:ext uri="{D42A27DB-BD31-4B8C-83A1-F6EECF244321}">
                <p14:modId xmlns:p14="http://schemas.microsoft.com/office/powerpoint/2010/main" val="2971989969"/>
              </p:ext>
            </p:extLst>
          </p:nvPr>
        </p:nvGraphicFramePr>
        <p:xfrm>
          <a:off x="836675" y="1232452"/>
          <a:ext cx="10515600" cy="4880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579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1C74A5-74D7-4E29-B691-0E14C750E8BF}"/>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Things to keep in mind:</a:t>
            </a:r>
            <a:br>
              <a:rPr lang="en-US" sz="4000" dirty="0">
                <a:solidFill>
                  <a:srgbClr val="FFFFFF"/>
                </a:solidFill>
              </a:rPr>
            </a:b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7389154F-C448-90B6-5C55-D6F5507A6651}"/>
              </a:ext>
            </a:extLst>
          </p:cNvPr>
          <p:cNvGraphicFramePr>
            <a:graphicFrameLocks noGrp="1"/>
          </p:cNvGraphicFramePr>
          <p:nvPr>
            <p:ph idx="1"/>
            <p:extLst>
              <p:ext uri="{D42A27DB-BD31-4B8C-83A1-F6EECF244321}">
                <p14:modId xmlns:p14="http://schemas.microsoft.com/office/powerpoint/2010/main" val="265745172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6375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41BB-5F35-4389-BC2F-BF460DA9604C}"/>
              </a:ext>
            </a:extLst>
          </p:cNvPr>
          <p:cNvSpPr>
            <a:spLocks noGrp="1"/>
          </p:cNvSpPr>
          <p:nvPr>
            <p:ph type="title"/>
          </p:nvPr>
        </p:nvSpPr>
        <p:spPr>
          <a:xfrm>
            <a:off x="3601497" y="515850"/>
            <a:ext cx="5257800" cy="1325563"/>
          </a:xfrm>
        </p:spPr>
        <p:txBody>
          <a:bodyPr/>
          <a:lstStyle/>
          <a:p>
            <a:r>
              <a:rPr lang="en-US" dirty="0"/>
              <a:t>Be a Good Witness</a:t>
            </a:r>
          </a:p>
        </p:txBody>
      </p:sp>
      <p:pic>
        <p:nvPicPr>
          <p:cNvPr id="4" name="Content Placeholder 3">
            <a:extLst>
              <a:ext uri="{FF2B5EF4-FFF2-40B4-BE49-F238E27FC236}">
                <a16:creationId xmlns:a16="http://schemas.microsoft.com/office/drawing/2014/main" id="{9FB0D0D4-0BB5-4818-B770-F8458D643F9E}"/>
              </a:ext>
            </a:extLst>
          </p:cNvPr>
          <p:cNvPicPr>
            <a:picLocks noGrp="1" noChangeAspect="1"/>
          </p:cNvPicPr>
          <p:nvPr>
            <p:ph idx="1"/>
          </p:nvPr>
        </p:nvPicPr>
        <p:blipFill>
          <a:blip r:embed="rId2"/>
          <a:stretch>
            <a:fillRect/>
          </a:stretch>
        </p:blipFill>
        <p:spPr>
          <a:xfrm>
            <a:off x="407504" y="2551159"/>
            <a:ext cx="11032435" cy="1853104"/>
          </a:xfrm>
          <a:prstGeom prst="rect">
            <a:avLst/>
          </a:prstGeom>
        </p:spPr>
      </p:pic>
    </p:spTree>
    <p:extLst>
      <p:ext uri="{BB962C8B-B14F-4D97-AF65-F5344CB8AC3E}">
        <p14:creationId xmlns:p14="http://schemas.microsoft.com/office/powerpoint/2010/main" val="1716953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1284</Words>
  <Application>Microsoft Office PowerPoint</Application>
  <PresentationFormat>Widescreen</PresentationFormat>
  <Paragraphs>122</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Helvetica Neue Medium</vt:lpstr>
      <vt:lpstr>Lato</vt:lpstr>
      <vt:lpstr>Lato</vt:lpstr>
      <vt:lpstr>Symbol</vt:lpstr>
      <vt:lpstr>verdana</vt:lpstr>
      <vt:lpstr>Office Theme</vt:lpstr>
      <vt:lpstr>Clark County Sheriff’s Office</vt:lpstr>
      <vt:lpstr>PowerPoint Presentation</vt:lpstr>
      <vt:lpstr>PowerPoint Presentation</vt:lpstr>
      <vt:lpstr>PowerPoint Presentation</vt:lpstr>
      <vt:lpstr>Be a good neighbor.</vt:lpstr>
      <vt:lpstr>Keep your head up, scan and pay attention to your surroundings.</vt:lpstr>
      <vt:lpstr>     Examples of Suspicious Activity</vt:lpstr>
      <vt:lpstr>Things to keep in mind: </vt:lpstr>
      <vt:lpstr>Be a Good Witness</vt:lpstr>
      <vt:lpstr>There are several options to report suspicious or criminal  activity.</vt:lpstr>
      <vt:lpstr>When should I call 9-1-1</vt:lpstr>
      <vt:lpstr>Calls that are not an emergency can be made to 3-1-1 or 360-693-3111  </vt:lpstr>
      <vt:lpstr>Online reporting:</vt:lpstr>
      <vt:lpstr>Tip Lines:</vt:lpstr>
      <vt:lpstr>Other Community Resources:</vt:lpstr>
      <vt:lpstr>Thank you for completing the training!  Be sure to watch the video (link is on registration page).</vt:lpstr>
      <vt:lpstr>Stay tuned…</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Frazier</dc:creator>
  <cp:lastModifiedBy>Kasey Frazier</cp:lastModifiedBy>
  <cp:revision>60</cp:revision>
  <dcterms:created xsi:type="dcterms:W3CDTF">2022-04-21T17:38:43Z</dcterms:created>
  <dcterms:modified xsi:type="dcterms:W3CDTF">2023-07-20T23:34:09Z</dcterms:modified>
</cp:coreProperties>
</file>